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74" r:id="rId2"/>
    <p:sldId id="257" r:id="rId3"/>
    <p:sldId id="291" r:id="rId4"/>
    <p:sldId id="259" r:id="rId5"/>
    <p:sldId id="275" r:id="rId6"/>
    <p:sldId id="276" r:id="rId7"/>
    <p:sldId id="277" r:id="rId8"/>
    <p:sldId id="278" r:id="rId9"/>
    <p:sldId id="258" r:id="rId10"/>
    <p:sldId id="292" r:id="rId11"/>
    <p:sldId id="262" r:id="rId12"/>
    <p:sldId id="295" r:id="rId13"/>
    <p:sldId id="296" r:id="rId14"/>
    <p:sldId id="279" r:id="rId15"/>
    <p:sldId id="280" r:id="rId16"/>
    <p:sldId id="263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281" r:id="rId25"/>
    <p:sldId id="282" r:id="rId26"/>
    <p:sldId id="304" r:id="rId27"/>
    <p:sldId id="305" r:id="rId28"/>
    <p:sldId id="306" r:id="rId29"/>
    <p:sldId id="264" r:id="rId30"/>
    <p:sldId id="307" r:id="rId31"/>
    <p:sldId id="265" r:id="rId32"/>
    <p:sldId id="266" r:id="rId33"/>
    <p:sldId id="283" r:id="rId34"/>
    <p:sldId id="308" r:id="rId35"/>
    <p:sldId id="284" r:id="rId36"/>
    <p:sldId id="267" r:id="rId37"/>
    <p:sldId id="310" r:id="rId38"/>
    <p:sldId id="285" r:id="rId39"/>
    <p:sldId id="311" r:id="rId40"/>
    <p:sldId id="286" r:id="rId41"/>
    <p:sldId id="268" r:id="rId42"/>
    <p:sldId id="312" r:id="rId43"/>
    <p:sldId id="287" r:id="rId44"/>
    <p:sldId id="313" r:id="rId45"/>
    <p:sldId id="314" r:id="rId46"/>
    <p:sldId id="270" r:id="rId47"/>
    <p:sldId id="271" r:id="rId48"/>
    <p:sldId id="272" r:id="rId49"/>
    <p:sldId id="290" r:id="rId50"/>
    <p:sldId id="260" r:id="rId51"/>
    <p:sldId id="261" r:id="rId52"/>
    <p:sldId id="269" r:id="rId53"/>
    <p:sldId id="293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1" d="100"/>
          <a:sy n="81" d="100"/>
        </p:scale>
        <p:origin x="-1896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ADFDC-0FF2-F542-BB54-A9B50EA772DE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666BB-E058-9745-91AB-89966141C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02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586113-FBD2-4646-B1C7-E263A094DCB1}" type="slidenum">
              <a:rPr lang="en-US"/>
              <a:pPr/>
              <a:t>3</a:t>
            </a:fld>
            <a:endParaRPr lang="en-US"/>
          </a:p>
        </p:txBody>
      </p:sp>
      <p:sp>
        <p:nvSpPr>
          <p:cNvPr id="359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59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4484EB-7849-B74A-BE69-2FAB11829E41}" type="slidenum">
              <a:rPr lang="en-US"/>
              <a:pPr/>
              <a:t>22</a:t>
            </a:fld>
            <a:endParaRPr lang="en-US"/>
          </a:p>
        </p:txBody>
      </p:sp>
      <p:sp>
        <p:nvSpPr>
          <p:cNvPr id="370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0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23160E-71EF-D44C-80CD-BC5CA5A3F682}" type="slidenum">
              <a:rPr lang="en-US"/>
              <a:pPr/>
              <a:t>23</a:t>
            </a:fld>
            <a:endParaRPr lang="en-US"/>
          </a:p>
        </p:txBody>
      </p:sp>
      <p:sp>
        <p:nvSpPr>
          <p:cNvPr id="371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1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5788F-E495-2744-B5C3-F18C74FC4D52}" type="slidenum">
              <a:rPr lang="en-US"/>
              <a:pPr/>
              <a:t>26</a:t>
            </a:fld>
            <a:endParaRPr lang="en-US"/>
          </a:p>
        </p:txBody>
      </p:sp>
      <p:sp>
        <p:nvSpPr>
          <p:cNvPr id="372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2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A9BF6F-BE8C-F54C-8E7B-1B47F857B766}" type="slidenum">
              <a:rPr lang="en-US"/>
              <a:pPr/>
              <a:t>27</a:t>
            </a:fld>
            <a:endParaRPr lang="en-US"/>
          </a:p>
        </p:txBody>
      </p:sp>
      <p:sp>
        <p:nvSpPr>
          <p:cNvPr id="373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3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D5D1B74-E9CB-674C-873C-3E28E3207B92}" type="slidenum">
              <a:rPr lang="en-US"/>
              <a:pPr/>
              <a:t>28</a:t>
            </a:fld>
            <a:endParaRPr lang="en-US"/>
          </a:p>
        </p:txBody>
      </p:sp>
      <p:sp>
        <p:nvSpPr>
          <p:cNvPr id="374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4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8BBC6B-0D96-3E4B-AF8E-1F86DBC039AD}" type="slidenum">
              <a:rPr lang="en-US"/>
              <a:pPr/>
              <a:t>30</a:t>
            </a:fld>
            <a:endParaRPr lang="en-US"/>
          </a:p>
        </p:txBody>
      </p:sp>
      <p:sp>
        <p:nvSpPr>
          <p:cNvPr id="375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5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E01C88-3C51-F845-8B17-22B27473C789}" type="slidenum">
              <a:rPr lang="en-US"/>
              <a:pPr/>
              <a:t>34</a:t>
            </a:fld>
            <a:endParaRPr lang="en-US"/>
          </a:p>
        </p:txBody>
      </p:sp>
      <p:sp>
        <p:nvSpPr>
          <p:cNvPr id="376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A32ED9-0E12-5946-B723-8A537D78C530}" type="slidenum">
              <a:rPr lang="en-US"/>
              <a:pPr/>
              <a:t>37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A12D23-D599-7741-93C9-65E6F4164C7F}" type="slidenum">
              <a:rPr lang="en-US"/>
              <a:pPr/>
              <a:t>39</a:t>
            </a:fld>
            <a:endParaRPr lang="en-US"/>
          </a:p>
        </p:txBody>
      </p:sp>
      <p:sp>
        <p:nvSpPr>
          <p:cNvPr id="3799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99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DAA3DB-3FBD-C942-8FE7-6E303795D3B7}" type="slidenum">
              <a:rPr lang="en-US"/>
              <a:pPr/>
              <a:t>42</a:t>
            </a:fld>
            <a:endParaRPr lang="en-US"/>
          </a:p>
        </p:txBody>
      </p:sp>
      <p:sp>
        <p:nvSpPr>
          <p:cNvPr id="380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0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D96DC90-0B01-614A-8450-74B3A3BF0865}" type="slidenum">
              <a:rPr lang="en-US"/>
              <a:pPr/>
              <a:t>10</a:t>
            </a:fld>
            <a:endParaRPr lang="en-US"/>
          </a:p>
        </p:txBody>
      </p:sp>
      <p:sp>
        <p:nvSpPr>
          <p:cNvPr id="360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0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B910ADD-F896-D843-98DD-53DD7B5D0C62}" type="slidenum">
              <a:rPr lang="en-US"/>
              <a:pPr/>
              <a:t>44</a:t>
            </a:fld>
            <a:endParaRPr lang="en-US"/>
          </a:p>
        </p:txBody>
      </p:sp>
      <p:sp>
        <p:nvSpPr>
          <p:cNvPr id="381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1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6195A3-265C-4546-8BE6-3B33F1E2B0DE}" type="slidenum">
              <a:rPr lang="en-US"/>
              <a:pPr/>
              <a:t>45</a:t>
            </a:fld>
            <a:endParaRPr lang="en-US"/>
          </a:p>
        </p:txBody>
      </p:sp>
      <p:sp>
        <p:nvSpPr>
          <p:cNvPr id="382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2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630B49-78EC-2D4A-9F80-4384332CDB2C}" type="slidenum">
              <a:rPr lang="en-US"/>
              <a:pPr/>
              <a:t>53</a:t>
            </a:fld>
            <a:endParaRPr lang="en-US"/>
          </a:p>
        </p:txBody>
      </p:sp>
      <p:sp>
        <p:nvSpPr>
          <p:cNvPr id="361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1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BD1681-D4C4-8B42-8EDE-46F957A8A983}" type="slidenum">
              <a:rPr lang="en-US"/>
              <a:pPr/>
              <a:t>12</a:t>
            </a:fld>
            <a:endParaRPr lang="en-US"/>
          </a:p>
        </p:txBody>
      </p:sp>
      <p:sp>
        <p:nvSpPr>
          <p:cNvPr id="363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3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C781CAC-8250-0C42-8E6D-B6397C4D432B}" type="slidenum">
              <a:rPr lang="en-US"/>
              <a:pPr/>
              <a:t>13</a:t>
            </a:fld>
            <a:endParaRPr lang="en-US"/>
          </a:p>
        </p:txBody>
      </p:sp>
      <p:sp>
        <p:nvSpPr>
          <p:cNvPr id="364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4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0635C8-7694-A741-B211-A78AA812FCCF}" type="slidenum">
              <a:rPr lang="en-US"/>
              <a:pPr/>
              <a:t>17</a:t>
            </a:fld>
            <a:endParaRPr lang="en-US"/>
          </a:p>
        </p:txBody>
      </p:sp>
      <p:sp>
        <p:nvSpPr>
          <p:cNvPr id="365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5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30145D-B0BF-774F-95F9-D6F1C53410A2}" type="slidenum">
              <a:rPr lang="en-US"/>
              <a:pPr/>
              <a:t>18</a:t>
            </a:fld>
            <a:endParaRPr lang="en-US"/>
          </a:p>
        </p:txBody>
      </p:sp>
      <p:sp>
        <p:nvSpPr>
          <p:cNvPr id="366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6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75F915-2C67-AE44-826B-676491CF4092}" type="slidenum">
              <a:rPr lang="en-US"/>
              <a:pPr/>
              <a:t>19</a:t>
            </a:fld>
            <a:endParaRPr lang="en-US"/>
          </a:p>
        </p:txBody>
      </p:sp>
      <p:sp>
        <p:nvSpPr>
          <p:cNvPr id="367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7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920BBE-57E5-8C4F-A337-FBF35C0B206C}" type="slidenum">
              <a:rPr lang="en-US"/>
              <a:pPr/>
              <a:t>20</a:t>
            </a:fld>
            <a:endParaRPr lang="en-US"/>
          </a:p>
        </p:txBody>
      </p:sp>
      <p:sp>
        <p:nvSpPr>
          <p:cNvPr id="368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8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4DCB06-1380-8448-ADF8-1AF6B3DC61D1}" type="slidenum">
              <a:rPr lang="en-US"/>
              <a:pPr/>
              <a:t>21</a:t>
            </a:fld>
            <a:endParaRPr lang="en-US"/>
          </a:p>
        </p:txBody>
      </p:sp>
      <p:sp>
        <p:nvSpPr>
          <p:cNvPr id="369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9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48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3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0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96938"/>
            <a:ext cx="6705600" cy="9318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2133600"/>
            <a:ext cx="3276600" cy="3992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0" y="2133600"/>
            <a:ext cx="3276600" cy="3992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1EDDEF25-E064-424F-97D7-30EEE9A09635}" type="datetime1">
              <a:rPr lang="en-US"/>
              <a:pPr/>
              <a:t>21/02/14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67B27022-19B8-AD48-976F-88EF7CAF27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3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838200"/>
            <a:ext cx="43434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838200"/>
            <a:ext cx="4343400" cy="54864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2390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0D9C607C-817B-664D-BF71-7E13ACB6C24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80039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3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37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24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39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4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8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0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9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501A1-B9F4-0846-81B7-85B01668C83D}" type="datetimeFigureOut">
              <a:rPr lang="en-US" smtClean="0"/>
              <a:t>21/02/14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49BDF-D9D9-0242-9EAA-2080782AD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57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8.png"/><Relationship Id="rId1" Type="http://schemas.microsoft.com/office/2007/relationships/media" Target="file:///C:\Documents%20and%20Settings\cmassengale\Application%20Data\Microsoft\Media%20Catalog\86%5b1%5d.jpg" TargetMode="External"/><Relationship Id="rId2" Type="http://schemas.openxmlformats.org/officeDocument/2006/relationships/video" Target="file:///C:\Documents%20and%20Settings\cmassengale\Application%20Data\Microsoft\Media%20Catalog\86%5b1%5d.jpg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jpeg"/><Relationship Id="rId3" Type="http://schemas.openxmlformats.org/officeDocument/2006/relationships/image" Target="../media/image31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www.cellsalive.com/mitosis.htm" TargetMode="External"/><Relationship Id="rId3" Type="http://schemas.openxmlformats.org/officeDocument/2006/relationships/image" Target="../media/image2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ctrTitle" idx="4294967295"/>
          </p:nvPr>
        </p:nvSpPr>
        <p:spPr bwMode="auto">
          <a:xfrm>
            <a:off x="838200" y="829960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marL="0" indent="0" algn="ctr"/>
            <a:r>
              <a:rPr lang="en-US" sz="540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</a:rPr>
              <a:t>The Cell</a:t>
            </a:r>
            <a:r>
              <a:rPr lang="en-US" sz="5400" dirty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rPr>
              <a:t> </a:t>
            </a:r>
            <a:r>
              <a:rPr lang="en-US" sz="540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</a:rPr>
              <a:t>Cycle</a:t>
            </a:r>
          </a:p>
        </p:txBody>
      </p:sp>
      <p:sp>
        <p:nvSpPr>
          <p:cNvPr id="8195" name="Rectangle 4"/>
          <p:cNvSpPr>
            <a:spLocks noGrp="1"/>
          </p:cNvSpPr>
          <p:nvPr>
            <p:ph type="subTitle" idx="4294967295"/>
          </p:nvPr>
        </p:nvSpPr>
        <p:spPr>
          <a:xfrm>
            <a:off x="1371600" y="3117880"/>
            <a:ext cx="6934200" cy="1752600"/>
          </a:xfrm>
        </p:spPr>
        <p:txBody>
          <a:bodyPr/>
          <a:lstStyle/>
          <a:p>
            <a:pPr marL="65088" indent="0" algn="ctr">
              <a:lnSpc>
                <a:spcPct val="80000"/>
              </a:lnSpc>
              <a:buFont typeface="Wingdings 2" charset="0"/>
              <a:buNone/>
            </a:pPr>
            <a:r>
              <a:rPr lang="en-US" sz="2600" b="1" dirty="0">
                <a:latin typeface="Comic Sans MS" charset="0"/>
              </a:rPr>
              <a:t>Mitosis</a:t>
            </a:r>
            <a:r>
              <a:rPr lang="en-US" sz="2600" dirty="0">
                <a:latin typeface="Comic Sans MS" charset="0"/>
              </a:rPr>
              <a:t>: the process by which cells reproduce themselves, resulting in daughter cells that contain the same amount of genetic material as the parent cell. </a:t>
            </a:r>
          </a:p>
          <a:p>
            <a:pPr marL="65088" indent="0" algn="ctr">
              <a:lnSpc>
                <a:spcPct val="80000"/>
              </a:lnSpc>
              <a:buFont typeface="Wingdings 2" charset="0"/>
              <a:buNone/>
            </a:pPr>
            <a:endParaRPr lang="en-US" sz="2600" dirty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7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39EC-FDB1-E146-A93E-43B6371D89A5}" type="slidenum">
              <a:rPr lang="en-US"/>
              <a:pPr/>
              <a:t>10</a:t>
            </a:fld>
            <a:endParaRPr lang="en-US"/>
          </a:p>
        </p:txBody>
      </p:sp>
      <p:pic>
        <p:nvPicPr>
          <p:cNvPr id="164866" name="Picture 2" descr="11_12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5" t="2499" r="10625" b="1666"/>
          <a:stretch>
            <a:fillRect/>
          </a:stretch>
        </p:blipFill>
        <p:spPr bwMode="auto">
          <a:xfrm>
            <a:off x="1524000" y="838200"/>
            <a:ext cx="6629400" cy="586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867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525000" cy="685800"/>
          </a:xfrm>
        </p:spPr>
        <p:txBody>
          <a:bodyPr>
            <a:normAutofit fontScale="90000"/>
          </a:bodyPr>
          <a:lstStyle/>
          <a:p>
            <a:r>
              <a:rPr lang="en-US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What</a:t>
            </a:r>
            <a:r>
              <a:rPr lang="ja-JP" altLang="en-US" b="1"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’</a:t>
            </a:r>
            <a:r>
              <a:rPr lang="en-US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 Happening in Interphase?</a:t>
            </a:r>
          </a:p>
        </p:txBody>
      </p:sp>
      <p:sp>
        <p:nvSpPr>
          <p:cNvPr id="164868" name="Text Box 4"/>
          <p:cNvSpPr txBox="1">
            <a:spLocks noChangeArrowheads="1"/>
          </p:cNvSpPr>
          <p:nvPr/>
        </p:nvSpPr>
        <p:spPr bwMode="auto">
          <a:xfrm>
            <a:off x="228600" y="1676400"/>
            <a:ext cx="3581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What the cell looks like</a:t>
            </a:r>
          </a:p>
        </p:txBody>
      </p:sp>
      <p:sp>
        <p:nvSpPr>
          <p:cNvPr id="164869" name="Text Box 5"/>
          <p:cNvSpPr txBox="1">
            <a:spLocks noChangeArrowheads="1"/>
          </p:cNvSpPr>
          <p:nvPr/>
        </p:nvSpPr>
        <p:spPr bwMode="auto">
          <a:xfrm>
            <a:off x="1066800" y="3429000"/>
            <a:ext cx="304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/>
                <a:latin typeface="Times New Roman" charset="0"/>
              </a:rPr>
              <a:t>Animal Cell</a:t>
            </a:r>
          </a:p>
        </p:txBody>
      </p:sp>
      <p:sp>
        <p:nvSpPr>
          <p:cNvPr id="164870" name="Line 6"/>
          <p:cNvSpPr>
            <a:spLocks noChangeShapeType="1"/>
          </p:cNvSpPr>
          <p:nvPr/>
        </p:nvSpPr>
        <p:spPr bwMode="auto">
          <a:xfrm>
            <a:off x="2895600" y="36576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4871" name="Line 7"/>
          <p:cNvSpPr>
            <a:spLocks noChangeShapeType="1"/>
          </p:cNvSpPr>
          <p:nvPr/>
        </p:nvSpPr>
        <p:spPr bwMode="auto">
          <a:xfrm>
            <a:off x="3429000" y="1905000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4872" name="Text Box 8"/>
          <p:cNvSpPr txBox="1">
            <a:spLocks noChangeArrowheads="1"/>
          </p:cNvSpPr>
          <p:nvPr/>
        </p:nvSpPr>
        <p:spPr bwMode="auto">
          <a:xfrm>
            <a:off x="228600" y="5486400"/>
            <a:ext cx="259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/>
                <a:latin typeface="Times New Roman" charset="0"/>
              </a:rPr>
              <a:t>What</a:t>
            </a:r>
            <a:r>
              <a:rPr lang="ja-JP" altLang="en-US" i="1">
                <a:solidFill>
                  <a:schemeClr val="tx1"/>
                </a:solidFill>
                <a:effectLst/>
                <a:latin typeface="Arial"/>
              </a:rPr>
              <a:t>’</a:t>
            </a:r>
            <a:r>
              <a:rPr lang="en-US" i="1">
                <a:solidFill>
                  <a:schemeClr val="tx1"/>
                </a:solidFill>
                <a:effectLst/>
                <a:latin typeface="Times New Roman" charset="0"/>
              </a:rPr>
              <a:t>s occurring</a:t>
            </a:r>
          </a:p>
        </p:txBody>
      </p:sp>
      <p:sp>
        <p:nvSpPr>
          <p:cNvPr id="164873" name="Line 9"/>
          <p:cNvSpPr>
            <a:spLocks noChangeShapeType="1"/>
          </p:cNvSpPr>
          <p:nvPr/>
        </p:nvSpPr>
        <p:spPr bwMode="auto">
          <a:xfrm>
            <a:off x="2667000" y="5715000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4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4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4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4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4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4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4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4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48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48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4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4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48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48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867" grpId="0" autoUpdateAnimBg="0"/>
      <p:bldP spid="164868" grpId="0" autoUpdateAnimBg="0"/>
      <p:bldP spid="164869" grpId="0" autoUpdateAnimBg="0"/>
      <p:bldP spid="164870" grpId="0" animBg="1"/>
      <p:bldP spid="164871" grpId="0" animBg="1"/>
      <p:bldP spid="164872" grpId="0" autoUpdateAnimBg="0"/>
      <p:bldP spid="16487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41" name="Rectangle 45"/>
          <p:cNvSpPr>
            <a:spLocks noChangeArrowheads="1"/>
          </p:cNvSpPr>
          <p:nvPr/>
        </p:nvSpPr>
        <p:spPr bwMode="auto">
          <a:xfrm>
            <a:off x="4648200" y="381000"/>
            <a:ext cx="4267200" cy="6477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336898" name="Text Box 2"/>
          <p:cNvSpPr txBox="1">
            <a:spLocks noChangeArrowheads="1"/>
          </p:cNvSpPr>
          <p:nvPr/>
        </p:nvSpPr>
        <p:spPr bwMode="auto">
          <a:xfrm>
            <a:off x="241300" y="512763"/>
            <a:ext cx="41021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eaLnBrk="0" hangingPunct="0">
              <a:defRPr/>
            </a:pPr>
            <a:r>
              <a:rPr kumimoji="1" lang="en-US" sz="1900" b="1">
                <a:solidFill>
                  <a:srgbClr val="FFFF00"/>
                </a:solidFill>
                <a:latin typeface="Arial" charset="0"/>
                <a:cs typeface="+mn-cs"/>
              </a:rPr>
              <a:t>G</a:t>
            </a:r>
            <a:r>
              <a:rPr kumimoji="1" lang="en-US" sz="1900" b="1" baseline="-25000">
                <a:solidFill>
                  <a:srgbClr val="FFFF00"/>
                </a:solidFill>
                <a:latin typeface="Arial" charset="0"/>
                <a:cs typeface="+mn-cs"/>
              </a:rPr>
              <a:t>2</a:t>
            </a:r>
            <a:r>
              <a:rPr kumimoji="1" lang="en-US" sz="1900" b="1">
                <a:solidFill>
                  <a:srgbClr val="FFFF00"/>
                </a:solidFill>
                <a:latin typeface="Arial" charset="0"/>
                <a:cs typeface="+mn-cs"/>
              </a:rPr>
              <a:t> of Interphase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A nuclear envelope bounds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the nucleus.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The nucleus contains one or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more nucleoli (singular,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nucleolus).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Two centrosomes have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formed by replication of a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single centrosome.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In animal cells, each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centrosome features two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centrioles.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Chromosomes, duplicated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during S phase, cannot be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seen individually because </a:t>
            </a:r>
            <a:b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   they have not yet condensed.</a:t>
            </a:r>
          </a:p>
          <a:p>
            <a:pPr eaLnBrk="0" hangingPunct="0">
              <a:defRPr/>
            </a:pPr>
            <a:endParaRPr kumimoji="1" lang="en-US" sz="1500">
              <a:solidFill>
                <a:schemeClr val="bg1"/>
              </a:solidFill>
              <a:latin typeface="Arial" charset="0"/>
              <a:cs typeface="+mn-cs"/>
            </a:endParaRPr>
          </a:p>
          <a:p>
            <a:pPr eaLnBrk="0" hangingPunct="0">
              <a:defRPr/>
            </a:pPr>
            <a:r>
              <a:rPr kumimoji="1" lang="en-US" sz="1500">
                <a:solidFill>
                  <a:schemeClr val="bg1"/>
                </a:solidFill>
                <a:latin typeface="Arial" charset="0"/>
                <a:cs typeface="+mn-cs"/>
              </a:rPr>
              <a:t>The light micrographs show dividing lung cells from a newt, which has 22 chromosomes in its somatic cells (chromosomes appear blue, microtubules green, intermediate filaments red). For simplicity, the drawings show only four chromosomes.</a:t>
            </a:r>
          </a:p>
        </p:txBody>
      </p:sp>
      <p:grpSp>
        <p:nvGrpSpPr>
          <p:cNvPr id="84995" name="Group 44"/>
          <p:cNvGrpSpPr>
            <a:grpSpLocks/>
          </p:cNvGrpSpPr>
          <p:nvPr/>
        </p:nvGrpSpPr>
        <p:grpSpPr bwMode="auto">
          <a:xfrm>
            <a:off x="4800600" y="609600"/>
            <a:ext cx="3048000" cy="5694363"/>
            <a:chOff x="624" y="528"/>
            <a:chExt cx="1920" cy="3587"/>
          </a:xfrm>
        </p:grpSpPr>
        <p:pic>
          <p:nvPicPr>
            <p:cNvPr id="84996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500"/>
            <a:stretch>
              <a:fillRect/>
            </a:stretch>
          </p:blipFill>
          <p:spPr bwMode="auto">
            <a:xfrm>
              <a:off x="984" y="528"/>
              <a:ext cx="1560" cy="3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6904" name="Text Box 8"/>
            <p:cNvSpPr txBox="1">
              <a:spLocks noChangeArrowheads="1"/>
            </p:cNvSpPr>
            <p:nvPr/>
          </p:nvSpPr>
          <p:spPr bwMode="auto">
            <a:xfrm>
              <a:off x="1064" y="1864"/>
              <a:ext cx="1184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200" b="1">
                  <a:latin typeface="Arial" charset="0"/>
                  <a:cs typeface="+mn-cs"/>
                </a:rPr>
                <a:t>G</a:t>
              </a:r>
              <a:r>
                <a:rPr kumimoji="1" lang="en-US" sz="1200" b="1" baseline="-25000">
                  <a:latin typeface="Arial" charset="0"/>
                  <a:cs typeface="+mn-cs"/>
                </a:rPr>
                <a:t>2 </a:t>
              </a:r>
              <a:r>
                <a:rPr kumimoji="1" lang="en-US" sz="1200" b="1">
                  <a:latin typeface="Arial" charset="0"/>
                  <a:cs typeface="+mn-cs"/>
                </a:rPr>
                <a:t>OF INTERPHASE</a:t>
              </a:r>
            </a:p>
          </p:txBody>
        </p:sp>
        <p:sp>
          <p:nvSpPr>
            <p:cNvPr id="336907" name="Line 11"/>
            <p:cNvSpPr>
              <a:spLocks noChangeShapeType="1"/>
            </p:cNvSpPr>
            <p:nvPr/>
          </p:nvSpPr>
          <p:spPr bwMode="auto">
            <a:xfrm>
              <a:off x="1343" y="2316"/>
              <a:ext cx="240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08" name="Line 12"/>
            <p:cNvSpPr>
              <a:spLocks noChangeShapeType="1"/>
            </p:cNvSpPr>
            <p:nvPr/>
          </p:nvSpPr>
          <p:spPr bwMode="auto">
            <a:xfrm>
              <a:off x="1371" y="2344"/>
              <a:ext cx="351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09" name="Text Box 13"/>
            <p:cNvSpPr txBox="1">
              <a:spLocks noChangeArrowheads="1"/>
            </p:cNvSpPr>
            <p:nvPr/>
          </p:nvSpPr>
          <p:spPr bwMode="auto">
            <a:xfrm>
              <a:off x="624" y="2016"/>
              <a:ext cx="1115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Centrosomes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(with centriole pairs)</a:t>
              </a:r>
            </a:p>
          </p:txBody>
        </p:sp>
        <p:sp>
          <p:nvSpPr>
            <p:cNvPr id="336910" name="Line 14"/>
            <p:cNvSpPr>
              <a:spLocks noChangeShapeType="1"/>
            </p:cNvSpPr>
            <p:nvPr/>
          </p:nvSpPr>
          <p:spPr bwMode="auto">
            <a:xfrm flipH="1">
              <a:off x="1933" y="2440"/>
              <a:ext cx="225" cy="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11" name="Text Box 15"/>
            <p:cNvSpPr txBox="1">
              <a:spLocks noChangeArrowheads="1"/>
            </p:cNvSpPr>
            <p:nvPr/>
          </p:nvSpPr>
          <p:spPr bwMode="auto">
            <a:xfrm>
              <a:off x="1792" y="2137"/>
              <a:ext cx="699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Chromatin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(duplicated)</a:t>
              </a:r>
            </a:p>
          </p:txBody>
        </p:sp>
        <p:sp>
          <p:nvSpPr>
            <p:cNvPr id="336926" name="Text Box 30"/>
            <p:cNvSpPr txBox="1">
              <a:spLocks noChangeArrowheads="1"/>
            </p:cNvSpPr>
            <p:nvPr/>
          </p:nvSpPr>
          <p:spPr bwMode="auto">
            <a:xfrm>
              <a:off x="704" y="3792"/>
              <a:ext cx="607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Nucleolus</a:t>
              </a:r>
            </a:p>
          </p:txBody>
        </p:sp>
        <p:sp>
          <p:nvSpPr>
            <p:cNvPr id="336927" name="Text Box 31"/>
            <p:cNvSpPr txBox="1">
              <a:spLocks noChangeArrowheads="1"/>
            </p:cNvSpPr>
            <p:nvPr/>
          </p:nvSpPr>
          <p:spPr bwMode="auto">
            <a:xfrm>
              <a:off x="1328" y="3789"/>
              <a:ext cx="569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Nuclear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envelope</a:t>
              </a:r>
            </a:p>
          </p:txBody>
        </p:sp>
        <p:sp>
          <p:nvSpPr>
            <p:cNvPr id="336928" name="Line 32"/>
            <p:cNvSpPr>
              <a:spLocks noChangeShapeType="1"/>
            </p:cNvSpPr>
            <p:nvPr/>
          </p:nvSpPr>
          <p:spPr bwMode="auto">
            <a:xfrm flipH="1">
              <a:off x="966" y="3352"/>
              <a:ext cx="501" cy="4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29" name="Line 33"/>
            <p:cNvSpPr>
              <a:spLocks noChangeShapeType="1"/>
            </p:cNvSpPr>
            <p:nvPr/>
          </p:nvSpPr>
          <p:spPr bwMode="auto">
            <a:xfrm flipH="1">
              <a:off x="1622" y="3592"/>
              <a:ext cx="42" cy="21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30" name="Text Box 34"/>
            <p:cNvSpPr txBox="1">
              <a:spLocks noChangeArrowheads="1"/>
            </p:cNvSpPr>
            <p:nvPr/>
          </p:nvSpPr>
          <p:spPr bwMode="auto">
            <a:xfrm>
              <a:off x="1841" y="3789"/>
              <a:ext cx="649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Plasma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membrane</a:t>
              </a:r>
            </a:p>
          </p:txBody>
        </p:sp>
        <p:sp>
          <p:nvSpPr>
            <p:cNvPr id="336931" name="Line 35"/>
            <p:cNvSpPr>
              <a:spLocks noChangeShapeType="1"/>
            </p:cNvSpPr>
            <p:nvPr/>
          </p:nvSpPr>
          <p:spPr bwMode="auto">
            <a:xfrm>
              <a:off x="2000" y="3688"/>
              <a:ext cx="144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6937" name="Line 41"/>
            <p:cNvSpPr>
              <a:spLocks noChangeShapeType="1"/>
            </p:cNvSpPr>
            <p:nvPr/>
          </p:nvSpPr>
          <p:spPr bwMode="auto">
            <a:xfrm flipH="1">
              <a:off x="967" y="3160"/>
              <a:ext cx="553" cy="63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033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2B53-3D31-F841-9C4F-E485D76F1262}" type="slidenum">
              <a:rPr lang="en-US"/>
              <a:pPr/>
              <a:t>12</a:t>
            </a:fld>
            <a:endParaRPr lang="en-US"/>
          </a:p>
        </p:txBody>
      </p:sp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Mitosis</a:t>
            </a:r>
          </a:p>
        </p:txBody>
      </p:sp>
      <p:sp>
        <p:nvSpPr>
          <p:cNvPr id="19149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Division of the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nucleus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Also called </a:t>
            </a:r>
            <a:r>
              <a:rPr lang="en-US" sz="3600" b="1" dirty="0" err="1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karyokines</a:t>
            </a:r>
            <a:r>
              <a:rPr lang="en-US" sz="3600" b="1" dirty="0" err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is</a:t>
            </a:r>
            <a:endParaRPr lang="en-US" sz="3600" b="1" dirty="0">
              <a:solidFill>
                <a:srgbClr val="339966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omic Sans MS" charset="0"/>
            </a:endParaRP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Only occurs in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eukaryotes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Has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four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stages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 err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Doesn</a:t>
            </a:r>
            <a:r>
              <a:rPr lang="ja-JP" alt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’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t occur in some cells such as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brain cells</a:t>
            </a:r>
          </a:p>
        </p:txBody>
      </p:sp>
      <p:pic>
        <p:nvPicPr>
          <p:cNvPr id="191494" name="Picture 6" descr="mitosis[1]"/>
          <p:cNvPicPr>
            <a:picLocks noGrp="1" noChangeAspect="1" noChangeArrowheads="1"/>
          </p:cNvPicPr>
          <p:nvPr>
            <p:ph type="clipArt"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77"/>
          <a:stretch>
            <a:fillRect/>
          </a:stretch>
        </p:blipFill>
        <p:spPr>
          <a:xfrm>
            <a:off x="4419600" y="1066800"/>
            <a:ext cx="4572000" cy="51816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80448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1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1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1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1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490" grpId="0" autoUpdateAnimBg="0"/>
      <p:bldP spid="191491" grpId="0" build="p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F29-7103-D04B-9632-E09BBD7B7E45}" type="slidenum">
              <a:rPr lang="en-US"/>
              <a:pPr/>
              <a:t>13</a:t>
            </a:fld>
            <a:endParaRPr lang="en-US"/>
          </a:p>
        </p:txBody>
      </p:sp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Four Mitotic Stages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52400" y="1600200"/>
            <a:ext cx="4343400" cy="4114800"/>
          </a:xfrm>
        </p:spPr>
        <p:txBody>
          <a:bodyPr/>
          <a:lstStyle/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44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Pro</a:t>
            </a:r>
            <a:r>
              <a:rPr 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phase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44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Meta</a:t>
            </a:r>
            <a:r>
              <a:rPr 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phase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44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Ana</a:t>
            </a:r>
            <a:r>
              <a:rPr 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phase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44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Telo</a:t>
            </a:r>
            <a:r>
              <a:rPr 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phase</a:t>
            </a:r>
          </a:p>
        </p:txBody>
      </p:sp>
      <p:pic>
        <p:nvPicPr>
          <p:cNvPr id="190469" name="Picture 5" descr="mitosis[1]"/>
          <p:cNvPicPr>
            <a:picLocks noGrp="1" noChangeAspect="1" noChangeArrowheads="1"/>
          </p:cNvPicPr>
          <p:nvPr>
            <p:ph type="clipArt"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8"/>
          <a:stretch>
            <a:fillRect/>
          </a:stretch>
        </p:blipFill>
        <p:spPr>
          <a:xfrm>
            <a:off x="3884613" y="1155700"/>
            <a:ext cx="5106987" cy="54737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90470" name="Line 6"/>
          <p:cNvSpPr>
            <a:spLocks noChangeShapeType="1"/>
          </p:cNvSpPr>
          <p:nvPr/>
        </p:nvSpPr>
        <p:spPr bwMode="auto">
          <a:xfrm>
            <a:off x="3124200" y="1981200"/>
            <a:ext cx="1219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0471" name="Line 7"/>
          <p:cNvSpPr>
            <a:spLocks noChangeShapeType="1"/>
          </p:cNvSpPr>
          <p:nvPr/>
        </p:nvSpPr>
        <p:spPr bwMode="auto">
          <a:xfrm>
            <a:off x="3505200" y="2895600"/>
            <a:ext cx="914400" cy="1447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0472" name="Line 8"/>
          <p:cNvSpPr>
            <a:spLocks noChangeShapeType="1"/>
          </p:cNvSpPr>
          <p:nvPr/>
        </p:nvSpPr>
        <p:spPr bwMode="auto">
          <a:xfrm flipV="1">
            <a:off x="3200400" y="2819400"/>
            <a:ext cx="3200400" cy="914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0473" name="Line 9"/>
          <p:cNvSpPr>
            <a:spLocks noChangeShapeType="1"/>
          </p:cNvSpPr>
          <p:nvPr/>
        </p:nvSpPr>
        <p:spPr bwMode="auto">
          <a:xfrm>
            <a:off x="3352800" y="4495800"/>
            <a:ext cx="3200400" cy="838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2817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0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0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90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90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9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90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0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0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0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0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0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0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0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0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0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0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466" grpId="0" autoUpdateAnimBg="0"/>
      <p:bldP spid="190467" grpId="0" build="p" autoUpdateAnimBg="0"/>
      <p:bldP spid="190470" grpId="0" animBg="1"/>
      <p:bldP spid="190471" grpId="0" animBg="1"/>
      <p:bldP spid="190472" grpId="0" animBg="1"/>
      <p:bldP spid="19047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770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Prophase </a:t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1</a:t>
            </a:r>
            <a:r>
              <a:rPr lang="en-US" b="1" baseline="30000" dirty="0" smtClean="0">
                <a:solidFill>
                  <a:schemeClr val="tx1"/>
                </a:solidFill>
                <a:effectLst/>
                <a:ea typeface="+mj-ea"/>
              </a:rPr>
              <a:t>st</a:t>
            </a: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 step in Mitosis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3315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1336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Mitosis</a:t>
            </a:r>
            <a:r>
              <a:rPr lang="en-US">
                <a:latin typeface="Century Gothic" charset="0"/>
              </a:rPr>
              <a:t> begins (cell begins to divide)</a:t>
            </a:r>
          </a:p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Centrioles</a:t>
            </a:r>
            <a:r>
              <a:rPr lang="en-US">
                <a:solidFill>
                  <a:schemeClr val="bg1"/>
                </a:solidFill>
                <a:latin typeface="Century Gothic" charset="0"/>
              </a:rPr>
              <a:t> </a:t>
            </a:r>
            <a:r>
              <a:rPr lang="en-US">
                <a:latin typeface="Century Gothic" charset="0"/>
              </a:rPr>
              <a:t>(or poles) appear and begin to move to opposite end of the cell. </a:t>
            </a:r>
          </a:p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Spindle fibers</a:t>
            </a:r>
            <a:r>
              <a:rPr lang="en-US">
                <a:latin typeface="Century Gothic" charset="0"/>
              </a:rPr>
              <a:t> form between the poles.</a:t>
            </a:r>
            <a:endParaRPr lang="en-US" b="1" u="sng">
              <a:solidFill>
                <a:schemeClr val="bg1"/>
              </a:solidFill>
              <a:latin typeface="Century Gothic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2133600" y="4800600"/>
            <a:ext cx="4191000" cy="1752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Flowchart: Connector 6"/>
          <p:cNvSpPr/>
          <p:nvPr/>
        </p:nvSpPr>
        <p:spPr>
          <a:xfrm>
            <a:off x="2819400" y="5257800"/>
            <a:ext cx="838200" cy="838200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rot="10800000" flipV="1">
            <a:off x="5943600" y="4953000"/>
            <a:ext cx="1143000" cy="3048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19" name="TextBox 16"/>
          <p:cNvSpPr txBox="1">
            <a:spLocks noChangeArrowheads="1"/>
          </p:cNvSpPr>
          <p:nvPr/>
        </p:nvSpPr>
        <p:spPr bwMode="auto">
          <a:xfrm>
            <a:off x="7162800" y="4648200"/>
            <a:ext cx="1981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Centrioles</a:t>
            </a:r>
          </a:p>
        </p:txBody>
      </p:sp>
      <p:cxnSp>
        <p:nvCxnSpPr>
          <p:cNvPr id="18" name="Straight Arrow Connector 17"/>
          <p:cNvCxnSpPr>
            <a:endCxn id="16" idx="1"/>
          </p:cNvCxnSpPr>
          <p:nvPr/>
        </p:nvCxnSpPr>
        <p:spPr>
          <a:xfrm>
            <a:off x="1828800" y="5257800"/>
            <a:ext cx="1173163" cy="282575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21" name="Rectangle 20"/>
          <p:cNvSpPr>
            <a:spLocks noChangeArrowheads="1"/>
          </p:cNvSpPr>
          <p:nvPr/>
        </p:nvSpPr>
        <p:spPr bwMode="auto">
          <a:xfrm>
            <a:off x="685800" y="4876800"/>
            <a:ext cx="196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Sister chromatids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rot="10800000">
            <a:off x="5410200" y="6096000"/>
            <a:ext cx="14478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23" name="Rectangle 25"/>
          <p:cNvSpPr>
            <a:spLocks noChangeArrowheads="1"/>
          </p:cNvSpPr>
          <p:nvPr/>
        </p:nvSpPr>
        <p:spPr bwMode="auto">
          <a:xfrm>
            <a:off x="6400800" y="6096000"/>
            <a:ext cx="158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Spindle fibers</a:t>
            </a:r>
          </a:p>
        </p:txBody>
      </p:sp>
      <p:sp>
        <p:nvSpPr>
          <p:cNvPr id="14" name="Freeform 13"/>
          <p:cNvSpPr/>
          <p:nvPr/>
        </p:nvSpPr>
        <p:spPr>
          <a:xfrm>
            <a:off x="3016250" y="5418138"/>
            <a:ext cx="93663" cy="219075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3001963" y="5459413"/>
            <a:ext cx="165100" cy="80962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3154363" y="5611813"/>
            <a:ext cx="165100" cy="80962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168650" y="5570538"/>
            <a:ext cx="93663" cy="219075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3321050" y="5722938"/>
            <a:ext cx="93663" cy="219075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306763" y="5764213"/>
            <a:ext cx="165100" cy="80962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3276600" y="5410200"/>
            <a:ext cx="163513" cy="82550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3352800" y="5334000"/>
            <a:ext cx="93663" cy="219075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Arc 27"/>
          <p:cNvSpPr/>
          <p:nvPr/>
        </p:nvSpPr>
        <p:spPr>
          <a:xfrm>
            <a:off x="4267200" y="5257800"/>
            <a:ext cx="6096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Arc 28"/>
          <p:cNvSpPr/>
          <p:nvPr/>
        </p:nvSpPr>
        <p:spPr>
          <a:xfrm flipH="1">
            <a:off x="5334000" y="5257800"/>
            <a:ext cx="685800" cy="10668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4800600" y="5105400"/>
            <a:ext cx="457200" cy="8382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Arc 31"/>
          <p:cNvSpPr/>
          <p:nvPr/>
        </p:nvSpPr>
        <p:spPr>
          <a:xfrm>
            <a:off x="4572000" y="5943600"/>
            <a:ext cx="914400" cy="533400"/>
          </a:xfrm>
          <a:prstGeom prst="arc">
            <a:avLst>
              <a:gd name="adj1" fmla="val 17443074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Arc 32"/>
          <p:cNvSpPr/>
          <p:nvPr/>
        </p:nvSpPr>
        <p:spPr>
          <a:xfrm flipH="1">
            <a:off x="5486400" y="5638800"/>
            <a:ext cx="914400" cy="8382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Arc 33"/>
          <p:cNvSpPr/>
          <p:nvPr/>
        </p:nvSpPr>
        <p:spPr>
          <a:xfrm rot="3805836" flipH="1">
            <a:off x="4325938" y="5780088"/>
            <a:ext cx="685800" cy="10668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800600" y="5029200"/>
            <a:ext cx="46038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5791200" y="53340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5715000" y="5867400"/>
            <a:ext cx="762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5029200" y="57912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13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pPr indent="0" algn="ctr" eaLnBrk="1" fontAlgn="auto" hangingPunct="1">
              <a:spcAft>
                <a:spcPts val="0"/>
              </a:spcAft>
              <a:defRPr/>
            </a:pPr>
            <a:r>
              <a:rPr lang="en-US" sz="5400" b="1" dirty="0" smtClean="0">
                <a:solidFill>
                  <a:schemeClr val="tx1"/>
                </a:solidFill>
                <a:ea typeface="+mj-ea"/>
              </a:rPr>
              <a:t>Prophase</a:t>
            </a:r>
          </a:p>
        </p:txBody>
      </p:sp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609600" y="19050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762000" y="20574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4341" name="Text Box 5"/>
          <p:cNvSpPr txBox="1">
            <a:spLocks noChangeArrowheads="1"/>
          </p:cNvSpPr>
          <p:nvPr/>
        </p:nvSpPr>
        <p:spPr bwMode="auto">
          <a:xfrm>
            <a:off x="1219200" y="1828800"/>
            <a:ext cx="2819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Animal Cell</a:t>
            </a:r>
          </a:p>
        </p:txBody>
      </p:sp>
      <p:sp>
        <p:nvSpPr>
          <p:cNvPr id="14342" name="Text Box 6"/>
          <p:cNvSpPr txBox="1">
            <a:spLocks noChangeArrowheads="1"/>
          </p:cNvSpPr>
          <p:nvPr/>
        </p:nvSpPr>
        <p:spPr bwMode="auto">
          <a:xfrm>
            <a:off x="5562600" y="1752600"/>
            <a:ext cx="2514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Plant Cell</a:t>
            </a:r>
          </a:p>
        </p:txBody>
      </p:sp>
      <p:pic>
        <p:nvPicPr>
          <p:cNvPr id="14343" name="Picture 10" descr="animal_prophase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2667000"/>
            <a:ext cx="3429000" cy="3429000"/>
          </a:xfrm>
          <a:noFill/>
        </p:spPr>
      </p:pic>
      <p:pic>
        <p:nvPicPr>
          <p:cNvPr id="14344" name="Picture 14" descr="plant_propha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29200" y="2667000"/>
            <a:ext cx="3429000" cy="3429000"/>
          </a:xfrm>
          <a:noFill/>
        </p:spPr>
      </p:pic>
      <p:sp>
        <p:nvSpPr>
          <p:cNvPr id="14345" name="Text Box 15"/>
          <p:cNvSpPr txBox="1">
            <a:spLocks noChangeArrowheads="1"/>
          </p:cNvSpPr>
          <p:nvPr/>
        </p:nvSpPr>
        <p:spPr bwMode="auto">
          <a:xfrm>
            <a:off x="381000" y="6324600"/>
            <a:ext cx="693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400"/>
              <a:t>Photographs from: http://www.bioweb.uncc.edu/biol1110/Stages.htm</a:t>
            </a:r>
          </a:p>
        </p:txBody>
      </p:sp>
    </p:spTree>
    <p:extLst>
      <p:ext uri="{BB962C8B-B14F-4D97-AF65-F5344CB8AC3E}">
        <p14:creationId xmlns:p14="http://schemas.microsoft.com/office/powerpoint/2010/main" val="3242171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012" name="Rectangle 44"/>
          <p:cNvSpPr>
            <a:spLocks noChangeArrowheads="1"/>
          </p:cNvSpPr>
          <p:nvPr/>
        </p:nvSpPr>
        <p:spPr bwMode="auto">
          <a:xfrm>
            <a:off x="5334000" y="304800"/>
            <a:ext cx="3505200" cy="6324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339971" name="Text Box 3"/>
          <p:cNvSpPr txBox="1">
            <a:spLocks noChangeArrowheads="1"/>
          </p:cNvSpPr>
          <p:nvPr/>
        </p:nvSpPr>
        <p:spPr bwMode="auto">
          <a:xfrm>
            <a:off x="381000" y="457200"/>
            <a:ext cx="4572000" cy="558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eaLnBrk="0" hangingPunct="0">
              <a:defRPr/>
            </a:pPr>
            <a:r>
              <a:rPr kumimoji="1" lang="en-US" sz="2100" b="1">
                <a:solidFill>
                  <a:srgbClr val="FFFF00"/>
                </a:solidFill>
                <a:latin typeface="Arial" charset="0"/>
                <a:cs typeface="+mn-cs"/>
              </a:rPr>
              <a:t>Prophase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The chromatin fibers become  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more tightly coiled, condensing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into discrete chromosomes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observable with a light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microscope.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The nucleoli disappear.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Each duplicated chromosome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appears as two identical sister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chromatids joined together.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The mitotic spindle begins to form.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It is composed of the centrosomes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and the microtubules that extend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from them. The radial arrays of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shorter microtubules that extend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from the centrosomes are called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 asters (</a:t>
            </a:r>
            <a:r>
              <a:rPr kumimoji="1" lang="ja-JP" altLang="en-US" sz="1700">
                <a:solidFill>
                  <a:schemeClr val="bg1"/>
                </a:solidFill>
                <a:latin typeface="Arial"/>
                <a:cs typeface="+mn-cs"/>
              </a:rPr>
              <a:t>“</a:t>
            </a: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stars</a:t>
            </a:r>
            <a:r>
              <a:rPr kumimoji="1" lang="ja-JP" altLang="en-US" sz="1700">
                <a:solidFill>
                  <a:schemeClr val="bg1"/>
                </a:solidFill>
                <a:latin typeface="Arial"/>
                <a:cs typeface="+mn-cs"/>
              </a:rPr>
              <a:t>”</a:t>
            </a: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).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The centrosomes move away from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each other, apparently propelled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by the lengthening microtubules </a:t>
            </a:r>
            <a:b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700">
                <a:solidFill>
                  <a:schemeClr val="bg1"/>
                </a:solidFill>
                <a:latin typeface="Arial" charset="0"/>
                <a:cs typeface="+mn-cs"/>
              </a:rPr>
              <a:t>   between them.</a:t>
            </a:r>
          </a:p>
        </p:txBody>
      </p:sp>
      <p:grpSp>
        <p:nvGrpSpPr>
          <p:cNvPr id="86019" name="Group 46"/>
          <p:cNvGrpSpPr>
            <a:grpSpLocks/>
          </p:cNvGrpSpPr>
          <p:nvPr/>
        </p:nvGrpSpPr>
        <p:grpSpPr bwMode="auto">
          <a:xfrm>
            <a:off x="5943600" y="685800"/>
            <a:ext cx="2667000" cy="5681663"/>
            <a:chOff x="2064" y="488"/>
            <a:chExt cx="1680" cy="3579"/>
          </a:xfrm>
        </p:grpSpPr>
        <p:pic>
          <p:nvPicPr>
            <p:cNvPr id="86020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66" r="33833"/>
            <a:stretch>
              <a:fillRect/>
            </a:stretch>
          </p:blipFill>
          <p:spPr bwMode="auto">
            <a:xfrm>
              <a:off x="2064" y="488"/>
              <a:ext cx="1680" cy="32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9977" name="Text Box 9"/>
            <p:cNvSpPr txBox="1">
              <a:spLocks noChangeArrowheads="1"/>
            </p:cNvSpPr>
            <p:nvPr/>
          </p:nvSpPr>
          <p:spPr bwMode="auto">
            <a:xfrm>
              <a:off x="2542" y="1824"/>
              <a:ext cx="654" cy="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200" b="1">
                  <a:latin typeface="Arial" charset="0"/>
                  <a:cs typeface="+mn-cs"/>
                </a:rPr>
                <a:t>PROPHASE</a:t>
              </a:r>
            </a:p>
          </p:txBody>
        </p:sp>
        <p:sp>
          <p:nvSpPr>
            <p:cNvPr id="339984" name="Line 16"/>
            <p:cNvSpPr>
              <a:spLocks noChangeShapeType="1"/>
            </p:cNvSpPr>
            <p:nvPr/>
          </p:nvSpPr>
          <p:spPr bwMode="auto">
            <a:xfrm>
              <a:off x="2485" y="2368"/>
              <a:ext cx="155" cy="27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9985" name="Text Box 17"/>
            <p:cNvSpPr txBox="1">
              <a:spLocks noChangeArrowheads="1"/>
            </p:cNvSpPr>
            <p:nvPr/>
          </p:nvSpPr>
          <p:spPr bwMode="auto">
            <a:xfrm>
              <a:off x="2096" y="2056"/>
              <a:ext cx="725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Early mitotic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spindle</a:t>
              </a:r>
            </a:p>
          </p:txBody>
        </p:sp>
        <p:sp>
          <p:nvSpPr>
            <p:cNvPr id="339986" name="AutoShape 18"/>
            <p:cNvSpPr>
              <a:spLocks/>
            </p:cNvSpPr>
            <p:nvPr/>
          </p:nvSpPr>
          <p:spPr bwMode="auto">
            <a:xfrm rot="16200000">
              <a:off x="2928" y="2400"/>
              <a:ext cx="48" cy="144"/>
            </a:xfrm>
            <a:prstGeom prst="rightBrace">
              <a:avLst>
                <a:gd name="adj1" fmla="val 25000"/>
                <a:gd name="adj2" fmla="val 50000"/>
              </a:avLst>
            </a:prstGeom>
            <a:solidFill>
              <a:schemeClr val="bg1"/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9987" name="Line 19"/>
            <p:cNvSpPr>
              <a:spLocks noChangeShapeType="1"/>
            </p:cNvSpPr>
            <p:nvPr/>
          </p:nvSpPr>
          <p:spPr bwMode="auto">
            <a:xfrm>
              <a:off x="2860" y="2168"/>
              <a:ext cx="96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9988" name="Text Box 20"/>
            <p:cNvSpPr txBox="1">
              <a:spLocks noChangeArrowheads="1"/>
            </p:cNvSpPr>
            <p:nvPr/>
          </p:nvSpPr>
          <p:spPr bwMode="auto">
            <a:xfrm>
              <a:off x="2724" y="1995"/>
              <a:ext cx="377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Aster</a:t>
              </a:r>
            </a:p>
          </p:txBody>
        </p:sp>
        <p:sp>
          <p:nvSpPr>
            <p:cNvPr id="339989" name="Text Box 21"/>
            <p:cNvSpPr txBox="1">
              <a:spLocks noChangeArrowheads="1"/>
            </p:cNvSpPr>
            <p:nvPr/>
          </p:nvSpPr>
          <p:spPr bwMode="auto">
            <a:xfrm>
              <a:off x="3024" y="2160"/>
              <a:ext cx="705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Centromere</a:t>
              </a:r>
            </a:p>
          </p:txBody>
        </p:sp>
        <p:sp>
          <p:nvSpPr>
            <p:cNvPr id="339990" name="Line 22"/>
            <p:cNvSpPr>
              <a:spLocks noChangeShapeType="1"/>
            </p:cNvSpPr>
            <p:nvPr/>
          </p:nvSpPr>
          <p:spPr bwMode="auto">
            <a:xfrm flipH="1">
              <a:off x="3112" y="2339"/>
              <a:ext cx="236" cy="68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0004" name="Line 36"/>
            <p:cNvSpPr>
              <a:spLocks noChangeShapeType="1"/>
            </p:cNvSpPr>
            <p:nvPr/>
          </p:nvSpPr>
          <p:spPr bwMode="auto">
            <a:xfrm flipH="1">
              <a:off x="2575" y="3249"/>
              <a:ext cx="128" cy="5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0005" name="Line 37"/>
            <p:cNvSpPr>
              <a:spLocks noChangeShapeType="1"/>
            </p:cNvSpPr>
            <p:nvPr/>
          </p:nvSpPr>
          <p:spPr bwMode="auto">
            <a:xfrm flipH="1">
              <a:off x="2585" y="3299"/>
              <a:ext cx="188" cy="45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0006" name="Text Box 38"/>
            <p:cNvSpPr txBox="1">
              <a:spLocks noChangeArrowheads="1"/>
            </p:cNvSpPr>
            <p:nvPr/>
          </p:nvSpPr>
          <p:spPr bwMode="auto">
            <a:xfrm>
              <a:off x="2174" y="3741"/>
              <a:ext cx="1345" cy="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Chromosome, consisting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of two sister chromatids</a:t>
              </a:r>
              <a:endParaRPr kumimoji="1" lang="en-US">
                <a:latin typeface="Arial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691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146E-5870-5645-9FC4-CBF69AB06701}" type="slidenum">
              <a:rPr lang="en-US"/>
              <a:pPr/>
              <a:t>17</a:t>
            </a:fld>
            <a:endParaRPr lang="en-US"/>
          </a:p>
        </p:txBody>
      </p:sp>
      <p:sp>
        <p:nvSpPr>
          <p:cNvPr id="165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64402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Early Prophase</a:t>
            </a:r>
          </a:p>
        </p:txBody>
      </p:sp>
      <p:sp>
        <p:nvSpPr>
          <p:cNvPr id="165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8839200" cy="2286000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Chromatin in nucleus condenses to form visible chromosomes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Mitotic spindle forms from fibers in cytoskeleton or centrioles (animal)</a:t>
            </a:r>
          </a:p>
        </p:txBody>
      </p:sp>
      <p:pic>
        <p:nvPicPr>
          <p:cNvPr id="165892" name="Picture 4" descr="Mitosis: Early Proph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3048000"/>
            <a:ext cx="5842000" cy="346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893" name="Text Box 5"/>
          <p:cNvSpPr txBox="1">
            <a:spLocks noChangeArrowheads="1"/>
          </p:cNvSpPr>
          <p:nvPr/>
        </p:nvSpPr>
        <p:spPr bwMode="auto">
          <a:xfrm>
            <a:off x="0" y="5181600"/>
            <a:ext cx="24542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Chromosomes</a:t>
            </a:r>
          </a:p>
        </p:txBody>
      </p:sp>
      <p:sp>
        <p:nvSpPr>
          <p:cNvPr id="165894" name="Line 6"/>
          <p:cNvSpPr>
            <a:spLocks noChangeShapeType="1"/>
          </p:cNvSpPr>
          <p:nvPr/>
        </p:nvSpPr>
        <p:spPr bwMode="auto">
          <a:xfrm flipV="1">
            <a:off x="1981200" y="5105400"/>
            <a:ext cx="3048000" cy="3810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5895" name="Text Box 7"/>
          <p:cNvSpPr txBox="1">
            <a:spLocks noChangeArrowheads="1"/>
          </p:cNvSpPr>
          <p:nvPr/>
        </p:nvSpPr>
        <p:spPr bwMode="auto">
          <a:xfrm>
            <a:off x="304800" y="3581400"/>
            <a:ext cx="2743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Nucleolus</a:t>
            </a:r>
          </a:p>
        </p:txBody>
      </p:sp>
      <p:sp>
        <p:nvSpPr>
          <p:cNvPr id="165896" name="Line 8"/>
          <p:cNvSpPr>
            <a:spLocks noChangeShapeType="1"/>
          </p:cNvSpPr>
          <p:nvPr/>
        </p:nvSpPr>
        <p:spPr bwMode="auto">
          <a:xfrm>
            <a:off x="1828800" y="3810000"/>
            <a:ext cx="2209800" cy="7620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5897" name="Text Box 9"/>
          <p:cNvSpPr txBox="1">
            <a:spLocks noChangeArrowheads="1"/>
          </p:cNvSpPr>
          <p:nvPr/>
        </p:nvSpPr>
        <p:spPr bwMode="auto">
          <a:xfrm>
            <a:off x="5943600" y="35052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Cytoplasm</a:t>
            </a:r>
          </a:p>
        </p:txBody>
      </p:sp>
      <p:sp>
        <p:nvSpPr>
          <p:cNvPr id="165899" name="Line 11"/>
          <p:cNvSpPr>
            <a:spLocks noChangeShapeType="1"/>
          </p:cNvSpPr>
          <p:nvPr/>
        </p:nvSpPr>
        <p:spPr bwMode="auto">
          <a:xfrm flipH="1">
            <a:off x="6096000" y="3733800"/>
            <a:ext cx="12954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5900" name="Text Box 12"/>
          <p:cNvSpPr txBox="1">
            <a:spLocks noChangeArrowheads="1"/>
          </p:cNvSpPr>
          <p:nvPr/>
        </p:nvSpPr>
        <p:spPr bwMode="auto">
          <a:xfrm>
            <a:off x="6324600" y="4876800"/>
            <a:ext cx="2819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Nuclear Membrane</a:t>
            </a:r>
          </a:p>
        </p:txBody>
      </p:sp>
      <p:sp>
        <p:nvSpPr>
          <p:cNvPr id="165901" name="Line 13"/>
          <p:cNvSpPr>
            <a:spLocks noChangeShapeType="1"/>
          </p:cNvSpPr>
          <p:nvPr/>
        </p:nvSpPr>
        <p:spPr bwMode="auto">
          <a:xfrm flipH="1">
            <a:off x="5791200" y="5105400"/>
            <a:ext cx="7620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2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5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5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65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65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5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5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5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5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5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5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5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5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5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5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5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5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5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5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5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5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5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65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890" grpId="0" autoUpdateAnimBg="0"/>
      <p:bldP spid="165891" grpId="0" build="p" autoUpdateAnimBg="0"/>
      <p:bldP spid="165893" grpId="0" autoUpdateAnimBg="0"/>
      <p:bldP spid="165894" grpId="0" animBg="1"/>
      <p:bldP spid="165895" grpId="0" autoUpdateAnimBg="0"/>
      <p:bldP spid="165896" grpId="0" animBg="1"/>
      <p:bldP spid="165897" grpId="0" autoUpdateAnimBg="0"/>
      <p:bldP spid="165899" grpId="0" animBg="1"/>
      <p:bldP spid="165900" grpId="0" autoUpdateAnimBg="0"/>
      <p:bldP spid="16590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75F06-24CA-7646-A37C-33563A999201}" type="slidenum">
              <a:rPr lang="en-US"/>
              <a:pPr/>
              <a:t>18</a:t>
            </a:fld>
            <a:endParaRPr lang="en-US"/>
          </a:p>
        </p:txBody>
      </p:sp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Late Prophase</a:t>
            </a:r>
          </a:p>
        </p:txBody>
      </p:sp>
      <p:sp>
        <p:nvSpPr>
          <p:cNvPr id="193543" name="Rectangle 7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Nuclear membrane &amp; nucleolus are broken down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Chromosomes continue condensing &amp; are clearly visible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 fibers called kinetochores attach to the centromere of each chromosome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 finishes forming between the poles of the cell </a:t>
            </a:r>
          </a:p>
        </p:txBody>
      </p:sp>
    </p:spTree>
    <p:extLst>
      <p:ext uri="{BB962C8B-B14F-4D97-AF65-F5344CB8AC3E}">
        <p14:creationId xmlns:p14="http://schemas.microsoft.com/office/powerpoint/2010/main" val="17183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93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93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93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93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538" grpId="0" autoUpdateAnimBg="0"/>
      <p:bldP spid="193543" grpId="0" build="p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01282-D7B7-134D-86AC-A13EF0B1BB38}" type="slidenum">
              <a:rPr lang="en-US"/>
              <a:pPr/>
              <a:t>19</a:t>
            </a:fld>
            <a:endParaRPr lang="en-US"/>
          </a:p>
        </p:txBody>
      </p:sp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Late Prophase</a:t>
            </a:r>
          </a:p>
        </p:txBody>
      </p:sp>
      <p:sp>
        <p:nvSpPr>
          <p:cNvPr id="196612" name="Rectangle 4"/>
          <p:cNvSpPr>
            <a:spLocks noChangeArrowheads="1"/>
          </p:cNvSpPr>
          <p:nvPr/>
        </p:nvSpPr>
        <p:spPr bwMode="auto">
          <a:xfrm>
            <a:off x="207963" y="23542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pic>
        <p:nvPicPr>
          <p:cNvPr id="196614" name="Picture 6" descr="littlelateproph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22425"/>
            <a:ext cx="6019800" cy="419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6615" name="Text Box 7"/>
          <p:cNvSpPr txBox="1">
            <a:spLocks noChangeArrowheads="1"/>
          </p:cNvSpPr>
          <p:nvPr/>
        </p:nvSpPr>
        <p:spPr bwMode="auto">
          <a:xfrm>
            <a:off x="1882056" y="5688320"/>
            <a:ext cx="7620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i="1" dirty="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</a:rPr>
              <a:t>Nucleus &amp; Nucleolus have disintegrated</a:t>
            </a:r>
          </a:p>
        </p:txBody>
      </p:sp>
      <p:sp>
        <p:nvSpPr>
          <p:cNvPr id="196616" name="Text Box 8"/>
          <p:cNvSpPr txBox="1">
            <a:spLocks noChangeArrowheads="1"/>
          </p:cNvSpPr>
          <p:nvPr/>
        </p:nvSpPr>
        <p:spPr bwMode="auto">
          <a:xfrm>
            <a:off x="381000" y="1828800"/>
            <a:ext cx="259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Chromosomes </a:t>
            </a:r>
          </a:p>
        </p:txBody>
      </p:sp>
      <p:sp>
        <p:nvSpPr>
          <p:cNvPr id="196617" name="Line 9"/>
          <p:cNvSpPr>
            <a:spLocks noChangeShapeType="1"/>
          </p:cNvSpPr>
          <p:nvPr/>
        </p:nvSpPr>
        <p:spPr bwMode="auto">
          <a:xfrm>
            <a:off x="2667000" y="2133600"/>
            <a:ext cx="1600200" cy="1219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2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6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6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96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6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6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0" grpId="0" autoUpdateAnimBg="0"/>
      <p:bldP spid="196615" grpId="0" autoUpdateAnimBg="0"/>
      <p:bldP spid="196616" grpId="0" autoUpdateAnimBg="0"/>
      <p:bldP spid="1966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>
                <a:cs typeface="+mj-cs"/>
              </a:rPr>
              <a:t>Phases of the Cell Cycle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5257800" cy="3200400"/>
          </a:xfrm>
        </p:spPr>
        <p:txBody>
          <a:bodyPr/>
          <a:lstStyle/>
          <a:p>
            <a:pPr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  <a:cs typeface="+mn-cs"/>
              </a:rPr>
              <a:t>Interphase</a:t>
            </a:r>
          </a:p>
          <a:p>
            <a:pPr lvl="1"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</a:rPr>
              <a:t>G</a:t>
            </a:r>
            <a:r>
              <a:rPr lang="en-US" sz="2000" baseline="-25000" smtClean="0">
                <a:solidFill>
                  <a:srgbClr val="FFFF00"/>
                </a:solidFill>
              </a:rPr>
              <a:t>1</a:t>
            </a:r>
            <a:r>
              <a:rPr lang="en-US" sz="2000" smtClean="0"/>
              <a:t> - primary growth </a:t>
            </a:r>
          </a:p>
          <a:p>
            <a:pPr lvl="1"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</a:rPr>
              <a:t>S</a:t>
            </a:r>
            <a:r>
              <a:rPr lang="en-US" sz="2000" smtClean="0"/>
              <a:t> - genome replicated</a:t>
            </a:r>
          </a:p>
          <a:p>
            <a:pPr lvl="1"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</a:rPr>
              <a:t>G</a:t>
            </a:r>
            <a:r>
              <a:rPr lang="en-US" sz="2000" baseline="-25000" smtClean="0">
                <a:solidFill>
                  <a:srgbClr val="FFFF00"/>
                </a:solidFill>
              </a:rPr>
              <a:t>2</a:t>
            </a:r>
            <a:r>
              <a:rPr lang="en-US" sz="2000" smtClean="0"/>
              <a:t> - secondary growth</a:t>
            </a:r>
          </a:p>
          <a:p>
            <a:pPr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  <a:cs typeface="+mn-cs"/>
              </a:rPr>
              <a:t>M </a:t>
            </a:r>
            <a:r>
              <a:rPr lang="en-US" sz="2000" smtClean="0">
                <a:cs typeface="+mn-cs"/>
              </a:rPr>
              <a:t>-</a:t>
            </a:r>
            <a:r>
              <a:rPr lang="en-US" sz="2000" smtClean="0">
                <a:solidFill>
                  <a:srgbClr val="FFFF00"/>
                </a:solidFill>
                <a:cs typeface="+mn-cs"/>
              </a:rPr>
              <a:t> </a:t>
            </a:r>
            <a:r>
              <a:rPr lang="en-US" sz="2000" smtClean="0">
                <a:cs typeface="+mn-cs"/>
              </a:rPr>
              <a:t>mitosis</a:t>
            </a:r>
          </a:p>
          <a:p>
            <a:pPr eaLnBrk="1" hangingPunct="1">
              <a:tabLst>
                <a:tab pos="911225" algn="l"/>
              </a:tabLst>
              <a:defRPr/>
            </a:pPr>
            <a:r>
              <a:rPr lang="en-US" sz="2000" smtClean="0">
                <a:solidFill>
                  <a:srgbClr val="FFFF00"/>
                </a:solidFill>
                <a:cs typeface="+mn-cs"/>
              </a:rPr>
              <a:t>C</a:t>
            </a:r>
            <a:r>
              <a:rPr lang="en-US" sz="2000" smtClean="0">
                <a:cs typeface="+mn-cs"/>
              </a:rPr>
              <a:t> -</a:t>
            </a:r>
            <a:r>
              <a:rPr lang="en-US" sz="2000" smtClean="0">
                <a:solidFill>
                  <a:srgbClr val="FFFF00"/>
                </a:solidFill>
                <a:cs typeface="+mn-cs"/>
              </a:rPr>
              <a:t> </a:t>
            </a:r>
            <a:r>
              <a:rPr lang="en-US" sz="2000" smtClean="0">
                <a:cs typeface="+mn-cs"/>
              </a:rPr>
              <a:t>cytokinesis</a:t>
            </a:r>
          </a:p>
        </p:txBody>
      </p:sp>
      <p:pic>
        <p:nvPicPr>
          <p:cNvPr id="79875" name="Picture 4" descr="11_0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" t="3334" r="3751"/>
          <a:stretch>
            <a:fillRect/>
          </a:stretch>
        </p:blipFill>
        <p:spPr bwMode="auto">
          <a:xfrm>
            <a:off x="3581400" y="2438400"/>
            <a:ext cx="5105400" cy="400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270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CB0-2FC7-E240-A7C0-F56F885BCBA1}" type="slidenum">
              <a:rPr lang="en-US"/>
              <a:pPr/>
              <a:t>20</a:t>
            </a:fld>
            <a:endParaRPr lang="en-US"/>
          </a:p>
        </p:txBody>
      </p:sp>
      <p:sp>
        <p:nvSpPr>
          <p:cNvPr id="19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381000"/>
            <a:ext cx="90678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 Fiber attached to Chromosome</a:t>
            </a:r>
          </a:p>
        </p:txBody>
      </p:sp>
      <p:pic>
        <p:nvPicPr>
          <p:cNvPr id="197641" name="Picture 9" descr="kinetocho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447800"/>
            <a:ext cx="8305800" cy="4792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7643" name="Text Box 11"/>
          <p:cNvSpPr txBox="1">
            <a:spLocks noChangeArrowheads="1"/>
          </p:cNvSpPr>
          <p:nvPr/>
        </p:nvSpPr>
        <p:spPr bwMode="auto">
          <a:xfrm>
            <a:off x="228600" y="2286000"/>
            <a:ext cx="3429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Kinetochore Fiber</a:t>
            </a:r>
          </a:p>
        </p:txBody>
      </p:sp>
      <p:sp>
        <p:nvSpPr>
          <p:cNvPr id="197644" name="Line 12"/>
          <p:cNvSpPr>
            <a:spLocks noChangeShapeType="1"/>
          </p:cNvSpPr>
          <p:nvPr/>
        </p:nvSpPr>
        <p:spPr bwMode="auto">
          <a:xfrm flipV="1">
            <a:off x="3429000" y="2590800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97645" name="Line 13"/>
          <p:cNvSpPr>
            <a:spLocks noChangeShapeType="1"/>
          </p:cNvSpPr>
          <p:nvPr/>
        </p:nvSpPr>
        <p:spPr bwMode="auto">
          <a:xfrm flipV="1">
            <a:off x="4572000" y="5410200"/>
            <a:ext cx="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97646" name="Text Box 14"/>
          <p:cNvSpPr txBox="1">
            <a:spLocks noChangeArrowheads="1"/>
          </p:cNvSpPr>
          <p:nvPr/>
        </p:nvSpPr>
        <p:spPr bwMode="auto">
          <a:xfrm>
            <a:off x="304800" y="6096000"/>
            <a:ext cx="2819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Chromosome</a:t>
            </a:r>
          </a:p>
        </p:txBody>
      </p:sp>
      <p:sp>
        <p:nvSpPr>
          <p:cNvPr id="197647" name="Line 15"/>
          <p:cNvSpPr>
            <a:spLocks noChangeShapeType="1"/>
          </p:cNvSpPr>
          <p:nvPr/>
        </p:nvSpPr>
        <p:spPr bwMode="auto">
          <a:xfrm flipV="1">
            <a:off x="2667000" y="5867400"/>
            <a:ext cx="6858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2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7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7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97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7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7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7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7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7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7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7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7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7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7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634" grpId="0" autoUpdateAnimBg="0"/>
      <p:bldP spid="197643" grpId="0" autoUpdateAnimBg="0"/>
      <p:bldP spid="197644" grpId="0" animBg="1"/>
      <p:bldP spid="197645" grpId="0" animBg="1"/>
      <p:bldP spid="197646" grpId="0" autoUpdateAnimBg="0"/>
      <p:bldP spid="19764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464A-7D7E-2E4E-8B3F-21F41761034C}" type="slidenum">
              <a:rPr lang="en-US"/>
              <a:pPr/>
              <a:t>21</a:t>
            </a:fld>
            <a:endParaRPr lang="en-US"/>
          </a:p>
        </p:txBody>
      </p:sp>
      <p:pic>
        <p:nvPicPr>
          <p:cNvPr id="166914" name="Picture 2" descr="11_12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6667" r="1250" b="2499"/>
          <a:stretch>
            <a:fillRect/>
          </a:stretch>
        </p:blipFill>
        <p:spPr bwMode="auto">
          <a:xfrm>
            <a:off x="685800" y="906463"/>
            <a:ext cx="7772400" cy="543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691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-54642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Review of Prophase</a:t>
            </a:r>
          </a:p>
        </p:txBody>
      </p:sp>
      <p:sp>
        <p:nvSpPr>
          <p:cNvPr id="166916" name="Text Box 4"/>
          <p:cNvSpPr txBox="1">
            <a:spLocks noChangeArrowheads="1"/>
          </p:cNvSpPr>
          <p:nvPr/>
        </p:nvSpPr>
        <p:spPr bwMode="auto">
          <a:xfrm>
            <a:off x="228600" y="1676400"/>
            <a:ext cx="30480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 the cell looks like</a:t>
            </a:r>
          </a:p>
        </p:txBody>
      </p:sp>
      <p:sp>
        <p:nvSpPr>
          <p:cNvPr id="166917" name="Line 5"/>
          <p:cNvSpPr>
            <a:spLocks noChangeShapeType="1"/>
          </p:cNvSpPr>
          <p:nvPr/>
        </p:nvSpPr>
        <p:spPr bwMode="auto">
          <a:xfrm>
            <a:off x="3048000" y="1905000"/>
            <a:ext cx="685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04805" name="Text Box 5"/>
          <p:cNvSpPr txBox="1">
            <a:spLocks noChangeArrowheads="1"/>
          </p:cNvSpPr>
          <p:nvPr/>
        </p:nvSpPr>
        <p:spPr bwMode="auto">
          <a:xfrm>
            <a:off x="762000" y="6291040"/>
            <a:ext cx="7620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</a:t>
            </a:r>
            <a:r>
              <a:rPr lang="ja-JP" altLang="en-US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’</a:t>
            </a:r>
            <a:r>
              <a:rPr lang="en-US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 happening</a:t>
            </a:r>
          </a:p>
        </p:txBody>
      </p:sp>
    </p:spTree>
    <p:extLst>
      <p:ext uri="{BB962C8B-B14F-4D97-AF65-F5344CB8AC3E}">
        <p14:creationId xmlns:p14="http://schemas.microsoft.com/office/powerpoint/2010/main" val="155740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66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6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6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6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6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4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4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916" grpId="0" autoUpdateAnimBg="0"/>
      <p:bldP spid="166917" grpId="0" animBg="1"/>
      <p:bldP spid="204805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C304-336A-3E4F-9BA4-75D273B2ABDC}" type="slidenum">
              <a:rPr lang="en-US"/>
              <a:pPr/>
              <a:t>22</a:t>
            </a:fld>
            <a:endParaRPr lang="en-US"/>
          </a:p>
        </p:txBody>
      </p:sp>
      <p:sp>
        <p:nvSpPr>
          <p:cNvPr id="20070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 Fibers</a:t>
            </a:r>
          </a:p>
        </p:txBody>
      </p:sp>
      <p:sp>
        <p:nvSpPr>
          <p:cNvPr id="200707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The mitotic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form from the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microtubules in plants 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and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centrioles in animal cells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Polar fibers 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extend from one pole of the cell to the opposite pole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Kinetochore fibers 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extend from the pole to the centromere of the chromosome to which they attach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Asters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are short fibers radiating from centrioles</a:t>
            </a:r>
            <a:endParaRPr lang="en-US" sz="3600" b="1" dirty="0">
              <a:solidFill>
                <a:srgbClr val="339966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omic Sans MS" charset="0"/>
            </a:endParaRP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endParaRPr lang="en-US" sz="3600" b="1" dirty="0">
              <a:solidFill>
                <a:srgbClr val="339966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22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0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0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200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00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200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200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706" grpId="0" autoUpdateAnimBg="0"/>
      <p:bldP spid="200707" grpId="0" build="p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B2256-5E8E-DD4F-881D-C792678502B0}" type="slidenum">
              <a:rPr lang="en-US"/>
              <a:pPr/>
              <a:t>23</a:t>
            </a:fld>
            <a:endParaRPr lang="en-US"/>
          </a:p>
        </p:txBody>
      </p:sp>
      <p:sp>
        <p:nvSpPr>
          <p:cNvPr id="1996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Sketch The Spindle</a:t>
            </a:r>
          </a:p>
        </p:txBody>
      </p:sp>
      <p:pic>
        <p:nvPicPr>
          <p:cNvPr id="199687" name="Picture 7" descr="9"/>
          <p:cNvPicPr>
            <a:picLocks noGrp="1" noChangeAspect="1" noChangeArrowheads="1"/>
          </p:cNvPicPr>
          <p:nvPr>
            <p:ph type="clipArt"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9"/>
          <a:stretch>
            <a:fillRect/>
          </a:stretch>
        </p:blipFill>
        <p:spPr>
          <a:xfrm>
            <a:off x="304800" y="914400"/>
            <a:ext cx="8686800" cy="54864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9459811"/>
      </p:ext>
    </p:extLst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770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Metaphase </a:t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 2</a:t>
            </a:r>
            <a:r>
              <a:rPr lang="en-US" b="1" baseline="30000" dirty="0" smtClean="0">
                <a:solidFill>
                  <a:schemeClr val="tx1"/>
                </a:solidFill>
                <a:effectLst/>
                <a:ea typeface="+mj-ea"/>
              </a:rPr>
              <a:t>nd</a:t>
            </a: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 step in Mitosis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536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1336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Chromatids </a:t>
            </a:r>
            <a:r>
              <a:rPr lang="en-US">
                <a:latin typeface="Century Gothic" charset="0"/>
              </a:rPr>
              <a:t>(or pairs of chromosomes) attach to the spindle fibers.</a:t>
            </a:r>
          </a:p>
        </p:txBody>
      </p:sp>
      <p:sp>
        <p:nvSpPr>
          <p:cNvPr id="6" name="Oval 5"/>
          <p:cNvSpPr/>
          <p:nvPr/>
        </p:nvSpPr>
        <p:spPr>
          <a:xfrm>
            <a:off x="2209800" y="4800600"/>
            <a:ext cx="4191000" cy="1752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rot="10800000" flipV="1">
            <a:off x="6248400" y="5105400"/>
            <a:ext cx="990600" cy="4572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6" name="TextBox 16"/>
          <p:cNvSpPr txBox="1">
            <a:spLocks noChangeArrowheads="1"/>
          </p:cNvSpPr>
          <p:nvPr/>
        </p:nvSpPr>
        <p:spPr bwMode="auto">
          <a:xfrm>
            <a:off x="7162800" y="4648200"/>
            <a:ext cx="1981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Centrioles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rot="10800000">
            <a:off x="5257800" y="5943600"/>
            <a:ext cx="14478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8" name="Rectangle 25"/>
          <p:cNvSpPr>
            <a:spLocks noChangeArrowheads="1"/>
          </p:cNvSpPr>
          <p:nvPr/>
        </p:nvSpPr>
        <p:spPr bwMode="auto">
          <a:xfrm>
            <a:off x="6400800" y="6096000"/>
            <a:ext cx="158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Spindle fibers</a:t>
            </a:r>
          </a:p>
        </p:txBody>
      </p:sp>
      <p:sp>
        <p:nvSpPr>
          <p:cNvPr id="14" name="Freeform 13"/>
          <p:cNvSpPr/>
          <p:nvPr/>
        </p:nvSpPr>
        <p:spPr>
          <a:xfrm>
            <a:off x="4114800" y="6019800"/>
            <a:ext cx="246063" cy="371475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038600" y="5943600"/>
            <a:ext cx="457200" cy="457200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3962400" y="5257800"/>
            <a:ext cx="381000" cy="381000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962400" y="5257800"/>
            <a:ext cx="457200" cy="381000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3962400" y="5638800"/>
            <a:ext cx="381000" cy="381000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810000" y="5638800"/>
            <a:ext cx="544513" cy="381000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3886200" y="4953000"/>
            <a:ext cx="544513" cy="304800"/>
          </a:xfrm>
          <a:custGeom>
            <a:avLst/>
            <a:gdLst>
              <a:gd name="connsiteX0" fmla="*/ 163774 w 163774"/>
              <a:gd name="connsiteY0" fmla="*/ 0 h 81887"/>
              <a:gd name="connsiteX1" fmla="*/ 0 w 163774"/>
              <a:gd name="connsiteY1" fmla="*/ 81887 h 81887"/>
              <a:gd name="connsiteX2" fmla="*/ 0 w 163774"/>
              <a:gd name="connsiteY2" fmla="*/ 81887 h 81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774" h="81887">
                <a:moveTo>
                  <a:pt x="163774" y="0"/>
                </a:moveTo>
                <a:lnTo>
                  <a:pt x="0" y="81887"/>
                </a:lnTo>
                <a:lnTo>
                  <a:pt x="0" y="81887"/>
                </a:ln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3886200" y="4876800"/>
            <a:ext cx="457200" cy="381000"/>
          </a:xfrm>
          <a:custGeom>
            <a:avLst/>
            <a:gdLst>
              <a:gd name="connsiteX0" fmla="*/ 0 w 93260"/>
              <a:gd name="connsiteY0" fmla="*/ 0 h 218364"/>
              <a:gd name="connsiteX1" fmla="*/ 81887 w 93260"/>
              <a:gd name="connsiteY1" fmla="*/ 191069 h 218364"/>
              <a:gd name="connsiteX2" fmla="*/ 68239 w 93260"/>
              <a:gd name="connsiteY2" fmla="*/ 163773 h 218364"/>
              <a:gd name="connsiteX3" fmla="*/ 68239 w 93260"/>
              <a:gd name="connsiteY3" fmla="*/ 177421 h 21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260" h="218364">
                <a:moveTo>
                  <a:pt x="0" y="0"/>
                </a:moveTo>
                <a:cubicBezTo>
                  <a:pt x="35257" y="81887"/>
                  <a:pt x="70514" y="163774"/>
                  <a:pt x="81887" y="191069"/>
                </a:cubicBezTo>
                <a:cubicBezTo>
                  <a:pt x="93260" y="218364"/>
                  <a:pt x="70514" y="166048"/>
                  <a:pt x="68239" y="163773"/>
                </a:cubicBezTo>
                <a:cubicBezTo>
                  <a:pt x="65964" y="161498"/>
                  <a:pt x="67101" y="169459"/>
                  <a:pt x="68239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362200" y="5715000"/>
            <a:ext cx="46038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019800" y="54864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172200" y="5562600"/>
            <a:ext cx="762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362200" y="55626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Flowchart: Connector 40"/>
          <p:cNvSpPr/>
          <p:nvPr/>
        </p:nvSpPr>
        <p:spPr>
          <a:xfrm>
            <a:off x="4114800" y="51054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Flowchart: Connector 41"/>
          <p:cNvSpPr/>
          <p:nvPr/>
        </p:nvSpPr>
        <p:spPr>
          <a:xfrm flipV="1">
            <a:off x="4038600" y="54102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Flowchart: Connector 42"/>
          <p:cNvSpPr/>
          <p:nvPr/>
        </p:nvSpPr>
        <p:spPr>
          <a:xfrm>
            <a:off x="4038600" y="57912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Flowchart: Connector 43"/>
          <p:cNvSpPr/>
          <p:nvPr/>
        </p:nvSpPr>
        <p:spPr>
          <a:xfrm>
            <a:off x="4191000" y="61722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7" name="Straight Connector 46"/>
          <p:cNvCxnSpPr>
            <a:endCxn id="41" idx="1"/>
          </p:cNvCxnSpPr>
          <p:nvPr/>
        </p:nvCxnSpPr>
        <p:spPr>
          <a:xfrm flipV="1">
            <a:off x="2590800" y="5116513"/>
            <a:ext cx="1546225" cy="4460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40" idx="2"/>
          </p:cNvCxnSpPr>
          <p:nvPr/>
        </p:nvCxnSpPr>
        <p:spPr>
          <a:xfrm rot="5400000" flipH="1" flipV="1">
            <a:off x="3154363" y="4724400"/>
            <a:ext cx="198438" cy="1570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0" idx="2"/>
            <a:endCxn id="43" idx="3"/>
          </p:cNvCxnSpPr>
          <p:nvPr/>
        </p:nvCxnSpPr>
        <p:spPr>
          <a:xfrm rot="16200000" flipH="1">
            <a:off x="3140869" y="4936332"/>
            <a:ext cx="247650" cy="15922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37" idx="3"/>
            <a:endCxn id="44" idx="1"/>
          </p:cNvCxnSpPr>
          <p:nvPr/>
        </p:nvCxnSpPr>
        <p:spPr>
          <a:xfrm>
            <a:off x="2408238" y="5791200"/>
            <a:ext cx="1804987" cy="3921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38" idx="3"/>
          </p:cNvCxnSpPr>
          <p:nvPr/>
        </p:nvCxnSpPr>
        <p:spPr>
          <a:xfrm>
            <a:off x="4191000" y="5151438"/>
            <a:ext cx="2041525" cy="357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endCxn id="39" idx="0"/>
          </p:cNvCxnSpPr>
          <p:nvPr/>
        </p:nvCxnSpPr>
        <p:spPr>
          <a:xfrm>
            <a:off x="4038600" y="5456238"/>
            <a:ext cx="2171700" cy="1063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endCxn id="39" idx="1"/>
          </p:cNvCxnSpPr>
          <p:nvPr/>
        </p:nvCxnSpPr>
        <p:spPr>
          <a:xfrm flipV="1">
            <a:off x="4038600" y="5676900"/>
            <a:ext cx="2133600" cy="1603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39" idx="2"/>
          </p:cNvCxnSpPr>
          <p:nvPr/>
        </p:nvCxnSpPr>
        <p:spPr>
          <a:xfrm flipV="1">
            <a:off x="4267200" y="5791200"/>
            <a:ext cx="1943100" cy="427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721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pPr indent="0" algn="ctr" eaLnBrk="1" fontAlgn="auto" hangingPunct="1">
              <a:spcAft>
                <a:spcPts val="0"/>
              </a:spcAft>
              <a:defRPr/>
            </a:pPr>
            <a:r>
              <a:rPr lang="en-US" sz="5400" b="1" dirty="0" smtClean="0">
                <a:solidFill>
                  <a:schemeClr val="tx1"/>
                </a:solidFill>
                <a:ea typeface="+mj-ea"/>
              </a:rPr>
              <a:t>Metaphase</a:t>
            </a: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609600" y="19050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762000" y="20574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1219200" y="1828800"/>
            <a:ext cx="2819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Animal Cell</a:t>
            </a: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5562600" y="1752600"/>
            <a:ext cx="2514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Plant Cell</a:t>
            </a:r>
          </a:p>
        </p:txBody>
      </p:sp>
      <p:pic>
        <p:nvPicPr>
          <p:cNvPr id="16391" name="Picture 10" descr="animal_metaphase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14400" y="2667000"/>
            <a:ext cx="3429000" cy="3429000"/>
          </a:xfrm>
          <a:noFill/>
        </p:spPr>
      </p:pic>
      <p:pic>
        <p:nvPicPr>
          <p:cNvPr id="16392" name="Picture 12" descr="plant_metapha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29200" y="2667000"/>
            <a:ext cx="3429000" cy="3429000"/>
          </a:xfrm>
          <a:noFill/>
        </p:spPr>
      </p:pic>
      <p:sp>
        <p:nvSpPr>
          <p:cNvPr id="16393" name="Text Box 13"/>
          <p:cNvSpPr txBox="1">
            <a:spLocks noChangeArrowheads="1"/>
          </p:cNvSpPr>
          <p:nvPr/>
        </p:nvSpPr>
        <p:spPr bwMode="auto">
          <a:xfrm>
            <a:off x="381000" y="6324600"/>
            <a:ext cx="693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400"/>
              <a:t>Photographs from: http://www.bioweb.uncc.edu/biol1110/Stages.htm</a:t>
            </a:r>
          </a:p>
        </p:txBody>
      </p:sp>
    </p:spTree>
    <p:extLst>
      <p:ext uri="{BB962C8B-B14F-4D97-AF65-F5344CB8AC3E}">
        <p14:creationId xmlns:p14="http://schemas.microsoft.com/office/powerpoint/2010/main" val="226087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FD0B-DEF2-1C45-B0E4-0F7A996D1CC1}" type="slidenum">
              <a:rPr lang="en-US"/>
              <a:pPr/>
              <a:t>26</a:t>
            </a:fld>
            <a:endParaRPr lang="en-US"/>
          </a:p>
        </p:txBody>
      </p:sp>
      <p:sp>
        <p:nvSpPr>
          <p:cNvPr id="16793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-164402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Metaphase</a:t>
            </a:r>
          </a:p>
        </p:txBody>
      </p:sp>
      <p:sp>
        <p:nvSpPr>
          <p:cNvPr id="16793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8839200" cy="2667000"/>
          </a:xfrm>
        </p:spPr>
        <p:txBody>
          <a:bodyPr/>
          <a:lstStyle/>
          <a:p>
            <a:pPr lvl="1">
              <a:buClr>
                <a:schemeClr val="bg2"/>
              </a:buClr>
              <a:buFont typeface="Wingdings" charset="0"/>
              <a:buChar char="ü"/>
            </a:pP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Chromosomes, attached to the </a:t>
            </a:r>
            <a:r>
              <a:rPr lang="en-US" sz="32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kinetochore fibers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, move to the center of the cell</a:t>
            </a:r>
          </a:p>
          <a:p>
            <a:pPr lvl="1">
              <a:buClr>
                <a:schemeClr val="bg2"/>
              </a:buClr>
              <a:buFont typeface="Wingdings" charset="0"/>
              <a:buChar char="ü"/>
            </a:pPr>
            <a:r>
              <a:rPr lang="en-US" sz="32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Chromosomes are now lined up at the equator</a:t>
            </a:r>
          </a:p>
        </p:txBody>
      </p:sp>
      <p:pic>
        <p:nvPicPr>
          <p:cNvPr id="167940" name="Picture 1028" descr="11_11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5000"/>
          <a:stretch>
            <a:fillRect/>
          </a:stretch>
        </p:blipFill>
        <p:spPr bwMode="auto">
          <a:xfrm>
            <a:off x="2133600" y="3657600"/>
            <a:ext cx="4876800" cy="286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7941" name="Text Box 1029"/>
          <p:cNvSpPr txBox="1">
            <a:spLocks noChangeArrowheads="1"/>
          </p:cNvSpPr>
          <p:nvPr/>
        </p:nvSpPr>
        <p:spPr bwMode="auto">
          <a:xfrm>
            <a:off x="228600" y="4267200"/>
            <a:ext cx="1828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Pole of the Cell</a:t>
            </a:r>
          </a:p>
        </p:txBody>
      </p:sp>
      <p:sp>
        <p:nvSpPr>
          <p:cNvPr id="167942" name="Line 1030"/>
          <p:cNvSpPr>
            <a:spLocks noChangeShapeType="1"/>
          </p:cNvSpPr>
          <p:nvPr/>
        </p:nvSpPr>
        <p:spPr bwMode="auto">
          <a:xfrm>
            <a:off x="1828800" y="4572000"/>
            <a:ext cx="1143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7943" name="Text Box 1031"/>
          <p:cNvSpPr txBox="1">
            <a:spLocks noChangeArrowheads="1"/>
          </p:cNvSpPr>
          <p:nvPr/>
        </p:nvSpPr>
        <p:spPr bwMode="auto">
          <a:xfrm>
            <a:off x="3962400" y="3124200"/>
            <a:ext cx="3352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endParaRPr lang="en-US" b="0"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67944" name="Text Box 1032"/>
          <p:cNvSpPr txBox="1">
            <a:spLocks noChangeArrowheads="1"/>
          </p:cNvSpPr>
          <p:nvPr/>
        </p:nvSpPr>
        <p:spPr bwMode="auto">
          <a:xfrm>
            <a:off x="3962400" y="3048000"/>
            <a:ext cx="3200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Equator of Cell</a:t>
            </a:r>
          </a:p>
        </p:txBody>
      </p:sp>
      <p:sp>
        <p:nvSpPr>
          <p:cNvPr id="167945" name="Line 1033"/>
          <p:cNvSpPr>
            <a:spLocks noChangeShapeType="1"/>
          </p:cNvSpPr>
          <p:nvPr/>
        </p:nvSpPr>
        <p:spPr bwMode="auto">
          <a:xfrm>
            <a:off x="5029200" y="3429000"/>
            <a:ext cx="0" cy="685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1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67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67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167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7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7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7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7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7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7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7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7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939" grpId="0" build="p" bldLvl="5" autoUpdateAnimBg="0"/>
      <p:bldP spid="167941" grpId="0" autoUpdateAnimBg="0"/>
      <p:bldP spid="167942" grpId="0" animBg="1"/>
      <p:bldP spid="167944" grpId="0" autoUpdateAnimBg="0"/>
      <p:bldP spid="16794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2589-6D51-B443-931F-9131FE23B295}" type="slidenum">
              <a:rPr lang="en-US"/>
              <a:pPr/>
              <a:t>27</a:t>
            </a:fld>
            <a:endParaRPr lang="en-US"/>
          </a:p>
        </p:txBody>
      </p:sp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Metaphase</a:t>
            </a:r>
          </a:p>
        </p:txBody>
      </p:sp>
      <p:pic>
        <p:nvPicPr>
          <p:cNvPr id="198659" name="86[1].jpg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4478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8661" name="Text Box 5"/>
          <p:cNvSpPr txBox="1">
            <a:spLocks noChangeArrowheads="1"/>
          </p:cNvSpPr>
          <p:nvPr/>
        </p:nvSpPr>
        <p:spPr bwMode="auto">
          <a:xfrm>
            <a:off x="6400800" y="4495800"/>
            <a:ext cx="25146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Chromosomes lined at the Equator</a:t>
            </a:r>
          </a:p>
        </p:txBody>
      </p:sp>
      <p:sp>
        <p:nvSpPr>
          <p:cNvPr id="198662" name="Line 6"/>
          <p:cNvSpPr>
            <a:spLocks noChangeShapeType="1"/>
          </p:cNvSpPr>
          <p:nvPr/>
        </p:nvSpPr>
        <p:spPr bwMode="auto">
          <a:xfrm flipH="1" flipV="1">
            <a:off x="5181600" y="3886200"/>
            <a:ext cx="1219200" cy="685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8663" name="Text Box 7"/>
          <p:cNvSpPr txBox="1">
            <a:spLocks noChangeArrowheads="1"/>
          </p:cNvSpPr>
          <p:nvPr/>
        </p:nvSpPr>
        <p:spPr bwMode="auto">
          <a:xfrm>
            <a:off x="2438400" y="1600200"/>
            <a:ext cx="2209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Asters at the poles</a:t>
            </a:r>
          </a:p>
        </p:txBody>
      </p:sp>
      <p:sp>
        <p:nvSpPr>
          <p:cNvPr id="198664" name="Line 8"/>
          <p:cNvSpPr>
            <a:spLocks noChangeShapeType="1"/>
          </p:cNvSpPr>
          <p:nvPr/>
        </p:nvSpPr>
        <p:spPr bwMode="auto">
          <a:xfrm>
            <a:off x="3657600" y="2438400"/>
            <a:ext cx="304800" cy="990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98665" name="Text Box 9"/>
          <p:cNvSpPr txBox="1">
            <a:spLocks noChangeArrowheads="1"/>
          </p:cNvSpPr>
          <p:nvPr/>
        </p:nvSpPr>
        <p:spPr bwMode="auto">
          <a:xfrm>
            <a:off x="2209800" y="4419600"/>
            <a:ext cx="2209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Spindle Fibers</a:t>
            </a:r>
          </a:p>
        </p:txBody>
      </p:sp>
      <p:sp>
        <p:nvSpPr>
          <p:cNvPr id="198666" name="Line 10"/>
          <p:cNvSpPr>
            <a:spLocks noChangeShapeType="1"/>
          </p:cNvSpPr>
          <p:nvPr/>
        </p:nvSpPr>
        <p:spPr bwMode="auto">
          <a:xfrm flipV="1">
            <a:off x="3352800" y="3429000"/>
            <a:ext cx="1295400" cy="1066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98667" name="Line 11"/>
          <p:cNvSpPr>
            <a:spLocks noChangeShapeType="1"/>
          </p:cNvSpPr>
          <p:nvPr/>
        </p:nvSpPr>
        <p:spPr bwMode="auto">
          <a:xfrm>
            <a:off x="4343400" y="2362200"/>
            <a:ext cx="1524000" cy="685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9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8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8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98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1986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8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8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8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8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8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8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8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8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8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8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8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8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8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8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5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98659"/>
                </p:tgtEl>
              </p:cMediaNode>
            </p:video>
          </p:childTnLst>
        </p:cTn>
      </p:par>
    </p:tnLst>
    <p:bldLst>
      <p:bldP spid="198658" grpId="0" autoUpdateAnimBg="0"/>
      <p:bldP spid="198661" grpId="0" autoUpdateAnimBg="0"/>
      <p:bldP spid="198662" grpId="0" animBg="1"/>
      <p:bldP spid="198663" grpId="0" autoUpdateAnimBg="0"/>
      <p:bldP spid="198664" grpId="0" animBg="1"/>
      <p:bldP spid="198665" grpId="0" autoUpdateAnimBg="0"/>
      <p:bldP spid="198666" grpId="0" animBg="1"/>
      <p:bldP spid="19866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8DA61-CB50-2041-B118-AA841B07049B}" type="slidenum">
              <a:rPr lang="en-US"/>
              <a:pPr/>
              <a:t>28</a:t>
            </a:fld>
            <a:endParaRPr lang="en-US"/>
          </a:p>
        </p:txBody>
      </p:sp>
      <p:pic>
        <p:nvPicPr>
          <p:cNvPr id="208898" name="Picture 2" descr="11_11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" t="11667" r="2499" b="10001"/>
          <a:stretch>
            <a:fillRect/>
          </a:stretch>
        </p:blipFill>
        <p:spPr bwMode="auto">
          <a:xfrm>
            <a:off x="1219200" y="1524000"/>
            <a:ext cx="6950075" cy="429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8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Metaphase</a:t>
            </a:r>
          </a:p>
        </p:txBody>
      </p:sp>
      <p:sp>
        <p:nvSpPr>
          <p:cNvPr id="208900" name="Text Box 4"/>
          <p:cNvSpPr txBox="1">
            <a:spLocks noChangeArrowheads="1"/>
          </p:cNvSpPr>
          <p:nvPr/>
        </p:nvSpPr>
        <p:spPr bwMode="auto">
          <a:xfrm>
            <a:off x="762000" y="3352800"/>
            <a:ext cx="152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Aster</a:t>
            </a:r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1981200" y="3581400"/>
            <a:ext cx="609600" cy="152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08902" name="Text Box 6"/>
          <p:cNvSpPr txBox="1">
            <a:spLocks noChangeArrowheads="1"/>
          </p:cNvSpPr>
          <p:nvPr/>
        </p:nvSpPr>
        <p:spPr bwMode="auto">
          <a:xfrm>
            <a:off x="2286000" y="5867400"/>
            <a:ext cx="510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Chromosomes at Equator</a:t>
            </a:r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 flipV="1">
            <a:off x="4495800" y="4800600"/>
            <a:ext cx="0" cy="990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1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8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8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08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899" grpId="0" autoUpdateAnimBg="0"/>
      <p:bldP spid="208900" grpId="0" autoUpdateAnimBg="0"/>
      <p:bldP spid="208901" grpId="0" animBg="1"/>
      <p:bldP spid="208902" grpId="0" autoUpdateAnimBg="0"/>
      <p:bldP spid="2089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7" name="Text Box 3"/>
          <p:cNvSpPr txBox="1">
            <a:spLocks noChangeArrowheads="1"/>
          </p:cNvSpPr>
          <p:nvPr/>
        </p:nvSpPr>
        <p:spPr bwMode="auto">
          <a:xfrm>
            <a:off x="241300" y="790575"/>
            <a:ext cx="3949700" cy="549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eaLnBrk="0" hangingPunct="0">
              <a:defRPr/>
            </a:pPr>
            <a:r>
              <a:rPr kumimoji="1" lang="en-US" b="1">
                <a:solidFill>
                  <a:srgbClr val="FFFF00"/>
                </a:solidFill>
                <a:latin typeface="Arial" charset="0"/>
                <a:cs typeface="+mn-cs"/>
              </a:rPr>
              <a:t>Metaphase</a:t>
            </a:r>
            <a:endParaRPr kumimoji="1" lang="en-US">
              <a:solidFill>
                <a:srgbClr val="FFFF00"/>
              </a:solidFill>
              <a:latin typeface="Arial" charset="0"/>
              <a:cs typeface="+mn-cs"/>
            </a:endParaRP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Metaphase is the longest stage of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mitosis, lasting about 20 minutes.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The centrosomes are now at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opposite ends of the cell. 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The chromosomes convene on the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metaphase plate, an imaginary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plane that is equidistant between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the spindle</a:t>
            </a:r>
            <a:r>
              <a:rPr kumimoji="1" lang="ja-JP" altLang="en-US" sz="1800">
                <a:solidFill>
                  <a:schemeClr val="bg1"/>
                </a:solidFill>
                <a:latin typeface="Arial"/>
                <a:cs typeface="+mn-cs"/>
              </a:rPr>
              <a:t>’</a:t>
            </a: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s two poles. The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chromosomes</a:t>
            </a:r>
            <a:r>
              <a:rPr kumimoji="1" lang="ja-JP" altLang="en-US" sz="1800">
                <a:solidFill>
                  <a:schemeClr val="bg1"/>
                </a:solidFill>
                <a:latin typeface="Arial"/>
                <a:cs typeface="+mn-cs"/>
              </a:rPr>
              <a:t>’</a:t>
            </a: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centromeres lie on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the metaphase plate. 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For each chromosome, the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kinetochores of the sister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chromatids are attached to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kinetochore microtubules coming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from opposite poles. 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The entire apparatus of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microtubules </a:t>
            </a: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is</a:t>
            </a: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called the spindle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because of its shape.</a:t>
            </a:r>
          </a:p>
        </p:txBody>
      </p:sp>
      <p:grpSp>
        <p:nvGrpSpPr>
          <p:cNvPr id="87042" name="Group 30"/>
          <p:cNvGrpSpPr>
            <a:grpSpLocks/>
          </p:cNvGrpSpPr>
          <p:nvPr/>
        </p:nvGrpSpPr>
        <p:grpSpPr bwMode="auto">
          <a:xfrm>
            <a:off x="4572000" y="304800"/>
            <a:ext cx="3886200" cy="6553200"/>
            <a:chOff x="528" y="192"/>
            <a:chExt cx="2448" cy="4128"/>
          </a:xfrm>
        </p:grpSpPr>
        <p:sp>
          <p:nvSpPr>
            <p:cNvPr id="338973" name="Rectangle 29"/>
            <p:cNvSpPr>
              <a:spLocks noChangeArrowheads="1"/>
            </p:cNvSpPr>
            <p:nvPr/>
          </p:nvSpPr>
          <p:spPr bwMode="auto">
            <a:xfrm>
              <a:off x="528" y="192"/>
              <a:ext cx="2448" cy="412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pic>
          <p:nvPicPr>
            <p:cNvPr id="87044" name="Picture 8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152"/>
            <a:stretch>
              <a:fillRect/>
            </a:stretch>
          </p:blipFill>
          <p:spPr bwMode="auto">
            <a:xfrm>
              <a:off x="888" y="384"/>
              <a:ext cx="1656" cy="3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8953" name="Text Box 9"/>
            <p:cNvSpPr txBox="1">
              <a:spLocks noChangeArrowheads="1"/>
            </p:cNvSpPr>
            <p:nvPr/>
          </p:nvSpPr>
          <p:spPr bwMode="auto">
            <a:xfrm>
              <a:off x="1178" y="1726"/>
              <a:ext cx="820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 b="1">
                  <a:latin typeface="Arial" charset="0"/>
                  <a:cs typeface="+mn-cs"/>
                </a:rPr>
                <a:t>METAPHASE</a:t>
              </a:r>
            </a:p>
          </p:txBody>
        </p:sp>
        <p:sp>
          <p:nvSpPr>
            <p:cNvPr id="338956" name="AutoShape 12"/>
            <p:cNvSpPr>
              <a:spLocks/>
            </p:cNvSpPr>
            <p:nvPr/>
          </p:nvSpPr>
          <p:spPr bwMode="auto">
            <a:xfrm>
              <a:off x="936" y="2342"/>
              <a:ext cx="56" cy="1312"/>
            </a:xfrm>
            <a:prstGeom prst="leftBrace">
              <a:avLst>
                <a:gd name="adj1" fmla="val 195238"/>
                <a:gd name="adj2" fmla="val 50000"/>
              </a:avLst>
            </a:prstGeom>
            <a:solidFill>
              <a:schemeClr val="bg1"/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8957" name="Line 13"/>
            <p:cNvSpPr>
              <a:spLocks noChangeShapeType="1"/>
            </p:cNvSpPr>
            <p:nvPr/>
          </p:nvSpPr>
          <p:spPr bwMode="auto">
            <a:xfrm flipH="1">
              <a:off x="848" y="2974"/>
              <a:ext cx="80" cy="7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8958" name="Text Box 14"/>
            <p:cNvSpPr txBox="1">
              <a:spLocks noChangeArrowheads="1"/>
            </p:cNvSpPr>
            <p:nvPr/>
          </p:nvSpPr>
          <p:spPr bwMode="auto">
            <a:xfrm>
              <a:off x="672" y="3702"/>
              <a:ext cx="434" cy="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200">
                  <a:latin typeface="Arial" charset="0"/>
                  <a:cs typeface="+mn-cs"/>
                </a:rPr>
                <a:t>Spindle</a:t>
              </a:r>
            </a:p>
          </p:txBody>
        </p:sp>
        <p:sp>
          <p:nvSpPr>
            <p:cNvPr id="338959" name="Line 15"/>
            <p:cNvSpPr>
              <a:spLocks noChangeShapeType="1"/>
            </p:cNvSpPr>
            <p:nvPr/>
          </p:nvSpPr>
          <p:spPr bwMode="auto">
            <a:xfrm>
              <a:off x="2248" y="2246"/>
              <a:ext cx="0" cy="6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8960" name="Rectangle 16"/>
            <p:cNvSpPr>
              <a:spLocks noChangeArrowheads="1"/>
            </p:cNvSpPr>
            <p:nvPr/>
          </p:nvSpPr>
          <p:spPr bwMode="auto">
            <a:xfrm>
              <a:off x="1740" y="1934"/>
              <a:ext cx="668" cy="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r" eaLnBrk="0" hangingPunct="0"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Metaphase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plate</a:t>
              </a:r>
            </a:p>
          </p:txBody>
        </p:sp>
        <p:sp>
          <p:nvSpPr>
            <p:cNvPr id="338961" name="Line 17"/>
            <p:cNvSpPr>
              <a:spLocks noChangeShapeType="1"/>
            </p:cNvSpPr>
            <p:nvPr/>
          </p:nvSpPr>
          <p:spPr bwMode="auto">
            <a:xfrm>
              <a:off x="1712" y="3510"/>
              <a:ext cx="48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38971" name="Text Box 27"/>
            <p:cNvSpPr txBox="1">
              <a:spLocks noChangeArrowheads="1"/>
            </p:cNvSpPr>
            <p:nvPr/>
          </p:nvSpPr>
          <p:spPr bwMode="auto">
            <a:xfrm>
              <a:off x="1640" y="3654"/>
              <a:ext cx="929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Centrosome at 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one spindle pole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669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6208-41AB-9B4B-9D97-006944BD5467}" type="slidenum">
              <a:rPr lang="en-US"/>
              <a:pPr/>
              <a:t>3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Interphase – G</a:t>
            </a:r>
            <a:r>
              <a:rPr lang="en-US" sz="5400" b="1" baseline="-2500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2</a:t>
            </a:r>
            <a:r>
              <a:rPr lang="en-US" sz="54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Stage</a:t>
            </a:r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19200"/>
            <a:ext cx="8839200" cy="4495800"/>
          </a:xfrm>
        </p:spPr>
        <p:txBody>
          <a:bodyPr/>
          <a:lstStyle/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2</a:t>
            </a:r>
            <a:r>
              <a:rPr lang="en-US" sz="3600" b="1" baseline="30000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nd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Growth 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Stage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Occurs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after DNA has been copied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All cell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structures needed for division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are made (e.g. centrioles)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Both </a:t>
            </a:r>
            <a:r>
              <a:rPr lang="en-US" sz="36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organelles &amp; proteins 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are synthesized</a:t>
            </a:r>
          </a:p>
        </p:txBody>
      </p:sp>
    </p:spTree>
    <p:extLst>
      <p:ext uri="{BB962C8B-B14F-4D97-AF65-F5344CB8AC3E}">
        <p14:creationId xmlns:p14="http://schemas.microsoft.com/office/powerpoint/2010/main" val="19689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7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7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87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87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187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394" grpId="0" autoUpdateAnimBg="0"/>
      <p:bldP spid="187395" grpId="0" build="p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96E0-BF4D-3A43-9193-938D26FEE859}" type="slidenum">
              <a:rPr lang="en-US"/>
              <a:pPr/>
              <a:t>30</a:t>
            </a:fld>
            <a:endParaRPr lang="en-US"/>
          </a:p>
        </p:txBody>
      </p:sp>
      <p:pic>
        <p:nvPicPr>
          <p:cNvPr id="168962" name="Picture 2" descr="11_12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9" t="6667" r="16251" b="1666"/>
          <a:stretch>
            <a:fillRect/>
          </a:stretch>
        </p:blipFill>
        <p:spPr bwMode="auto">
          <a:xfrm>
            <a:off x="1752600" y="1066800"/>
            <a:ext cx="5562600" cy="556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896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55118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Review of Metaphase</a:t>
            </a:r>
          </a:p>
        </p:txBody>
      </p:sp>
      <p:sp>
        <p:nvSpPr>
          <p:cNvPr id="168964" name="Text Box 4"/>
          <p:cNvSpPr txBox="1">
            <a:spLocks noChangeArrowheads="1"/>
          </p:cNvSpPr>
          <p:nvPr/>
        </p:nvSpPr>
        <p:spPr bwMode="auto">
          <a:xfrm>
            <a:off x="228600" y="1905000"/>
            <a:ext cx="31242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 the cell looks like</a:t>
            </a:r>
          </a:p>
        </p:txBody>
      </p:sp>
      <p:sp>
        <p:nvSpPr>
          <p:cNvPr id="168965" name="Line 5"/>
          <p:cNvSpPr>
            <a:spLocks noChangeShapeType="1"/>
          </p:cNvSpPr>
          <p:nvPr/>
        </p:nvSpPr>
        <p:spPr bwMode="auto">
          <a:xfrm flipV="1">
            <a:off x="3352800" y="2133600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68966" name="Text Box 6"/>
          <p:cNvSpPr txBox="1">
            <a:spLocks noChangeArrowheads="1"/>
          </p:cNvSpPr>
          <p:nvPr/>
        </p:nvSpPr>
        <p:spPr bwMode="auto">
          <a:xfrm>
            <a:off x="228600" y="5562600"/>
            <a:ext cx="20574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</a:t>
            </a:r>
            <a:r>
              <a:rPr lang="ja-JP" alt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’</a:t>
            </a:r>
            <a:r>
              <a:rPr lang="en-US" i="1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 occurring</a:t>
            </a:r>
          </a:p>
        </p:txBody>
      </p:sp>
      <p:sp>
        <p:nvSpPr>
          <p:cNvPr id="168967" name="Line 7"/>
          <p:cNvSpPr>
            <a:spLocks noChangeShapeType="1"/>
          </p:cNvSpPr>
          <p:nvPr/>
        </p:nvSpPr>
        <p:spPr bwMode="auto">
          <a:xfrm>
            <a:off x="1981200" y="5943600"/>
            <a:ext cx="533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68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8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89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8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89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8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8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8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8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964" grpId="0" autoUpdateAnimBg="0"/>
      <p:bldP spid="168965" grpId="0" animBg="1"/>
      <p:bldP spid="168966" grpId="0" autoUpdateAnimBg="0"/>
      <p:bldP spid="16896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5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9438"/>
            <a:ext cx="8229600" cy="1143000"/>
          </a:xfrm>
        </p:spPr>
        <p:txBody>
          <a:bodyPr/>
          <a:lstStyle/>
          <a:p>
            <a:pPr marL="63500" indent="6350" eaLnBrk="1" hangingPunct="1">
              <a:defRPr/>
            </a:pPr>
            <a:r>
              <a:rPr lang="en-US" dirty="0" smtClean="0">
                <a:cs typeface="+mj-cs"/>
              </a:rPr>
              <a:t>The Mitotic Spindle</a:t>
            </a:r>
            <a:endParaRPr lang="en-US" i="1" dirty="0" smtClean="0">
              <a:cs typeface="+mj-cs"/>
            </a:endParaRPr>
          </a:p>
        </p:txBody>
      </p:sp>
      <p:sp>
        <p:nvSpPr>
          <p:cNvPr id="3635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534400" cy="5429250"/>
          </a:xfrm>
        </p:spPr>
        <p:txBody>
          <a:bodyPr/>
          <a:lstStyle/>
          <a:p>
            <a:pPr marL="350838" indent="-350838" eaLnBrk="1" hangingPunct="1">
              <a:lnSpc>
                <a:spcPct val="90000"/>
              </a:lnSpc>
              <a:buFont typeface="Times" charset="0"/>
              <a:buChar char="•"/>
              <a:defRPr/>
            </a:pPr>
            <a:r>
              <a:rPr lang="en-US" sz="2800" smtClean="0">
                <a:cs typeface="+mn-cs"/>
              </a:rPr>
              <a:t>The spindle includes the centrosomes, the spindle microtubules, and the asters</a:t>
            </a:r>
          </a:p>
          <a:p>
            <a:pPr marL="350838" indent="-350838" eaLnBrk="1" hangingPunct="1">
              <a:lnSpc>
                <a:spcPct val="90000"/>
              </a:lnSpc>
              <a:defRPr/>
            </a:pPr>
            <a:r>
              <a:rPr lang="en-US" sz="2800" smtClean="0">
                <a:cs typeface="+mn-cs"/>
              </a:rPr>
              <a:t>The apparatus of microtubules controls chromosome movement during mitosis</a:t>
            </a:r>
          </a:p>
          <a:p>
            <a:pPr marL="350838" indent="-350838" eaLnBrk="1" hangingPunct="1">
              <a:lnSpc>
                <a:spcPct val="90000"/>
              </a:lnSpc>
              <a:defRPr/>
            </a:pPr>
            <a:r>
              <a:rPr lang="en-US" sz="2800" smtClean="0">
                <a:cs typeface="+mn-cs"/>
              </a:rPr>
              <a:t>The centrosome replicates, forming two centrosomes that migrate to opposite ends of the cell</a:t>
            </a:r>
          </a:p>
          <a:p>
            <a:pPr marL="350838" indent="-350838" eaLnBrk="1" hangingPunct="1">
              <a:lnSpc>
                <a:spcPct val="90000"/>
              </a:lnSpc>
              <a:defRPr/>
            </a:pPr>
            <a:r>
              <a:rPr lang="en-US" sz="2800" smtClean="0">
                <a:cs typeface="+mn-cs"/>
              </a:rPr>
              <a:t>Assembly of spindle microtubules begins in the centrosome, the microtubule organizing center</a:t>
            </a:r>
          </a:p>
          <a:p>
            <a:pPr marL="350838" indent="-350838" eaLnBrk="1" hangingPunct="1">
              <a:lnSpc>
                <a:spcPct val="90000"/>
              </a:lnSpc>
              <a:defRPr/>
            </a:pPr>
            <a:r>
              <a:rPr lang="en-US" sz="2800" smtClean="0">
                <a:cs typeface="+mn-cs"/>
              </a:rPr>
              <a:t>An aster (a radial array of short microtubules) extends from each centrosome</a:t>
            </a:r>
          </a:p>
        </p:txBody>
      </p:sp>
    </p:spTree>
    <p:extLst>
      <p:ext uri="{BB962C8B-B14F-4D97-AF65-F5344CB8AC3E}">
        <p14:creationId xmlns:p14="http://schemas.microsoft.com/office/powerpoint/2010/main" val="2330423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04800" y="1143000"/>
            <a:ext cx="8610600" cy="2139950"/>
          </a:xfrm>
        </p:spPr>
        <p:txBody>
          <a:bodyPr/>
          <a:lstStyle/>
          <a:p>
            <a:pPr marL="350838" indent="-350838" eaLnBrk="1" hangingPunct="1">
              <a:lnSpc>
                <a:spcPct val="90000"/>
              </a:lnSpc>
              <a:buFont typeface="Times" charset="0"/>
              <a:buChar char="•"/>
              <a:defRPr/>
            </a:pPr>
            <a:r>
              <a:rPr lang="en-US" sz="2400" smtClean="0">
                <a:cs typeface="+mn-cs"/>
              </a:rPr>
              <a:t>Some spindle microtubules attach to the kinetochores of chromosomes and move the chromosomes to the metaphase plate</a:t>
            </a:r>
          </a:p>
          <a:p>
            <a:pPr marL="350838" indent="-350838" eaLnBrk="1" hangingPunct="1">
              <a:lnSpc>
                <a:spcPct val="90000"/>
              </a:lnSpc>
              <a:defRPr/>
            </a:pPr>
            <a:r>
              <a:rPr lang="en-US" sz="2400" smtClean="0">
                <a:cs typeface="+mn-cs"/>
              </a:rPr>
              <a:t>In anaphase, sister chromatids separate and move along the kinetochore microtubules toward opposite ends of the cell</a:t>
            </a:r>
          </a:p>
          <a:p>
            <a:pPr marL="350838" indent="-350838" eaLnBrk="1" hangingPunct="1">
              <a:lnSpc>
                <a:spcPct val="90000"/>
              </a:lnSpc>
              <a:buFont typeface="Times" charset="0"/>
              <a:buChar char="•"/>
              <a:defRPr/>
            </a:pPr>
            <a:endParaRPr lang="en-US" sz="1800" smtClean="0">
              <a:cs typeface="+mn-cs"/>
            </a:endParaRPr>
          </a:p>
        </p:txBody>
      </p:sp>
      <p:grpSp>
        <p:nvGrpSpPr>
          <p:cNvPr id="89090" name="Group 3"/>
          <p:cNvGrpSpPr>
            <a:grpSpLocks/>
          </p:cNvGrpSpPr>
          <p:nvPr/>
        </p:nvGrpSpPr>
        <p:grpSpPr bwMode="auto">
          <a:xfrm>
            <a:off x="685800" y="3352800"/>
            <a:ext cx="8002588" cy="3286125"/>
            <a:chOff x="191" y="762"/>
            <a:chExt cx="5377" cy="2796"/>
          </a:xfrm>
        </p:grpSpPr>
        <p:pic>
          <p:nvPicPr>
            <p:cNvPr id="89092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" y="762"/>
              <a:ext cx="5377" cy="2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4549" name="Text Box 5"/>
            <p:cNvSpPr txBox="1">
              <a:spLocks noChangeArrowheads="1"/>
            </p:cNvSpPr>
            <p:nvPr/>
          </p:nvSpPr>
          <p:spPr bwMode="auto">
            <a:xfrm>
              <a:off x="488" y="1156"/>
              <a:ext cx="750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lnSpc>
                  <a:spcPct val="90000"/>
                </a:lnSpc>
                <a:defRPr/>
              </a:pPr>
              <a:r>
                <a:rPr lang="en-US" sz="1300" b="1">
                  <a:latin typeface="Arial" charset="0"/>
                  <a:cs typeface="+mn-cs"/>
                </a:rPr>
                <a:t>Microtubules</a:t>
              </a:r>
            </a:p>
          </p:txBody>
        </p:sp>
        <p:sp>
          <p:nvSpPr>
            <p:cNvPr id="364550" name="Line 6"/>
            <p:cNvSpPr>
              <a:spLocks noChangeShapeType="1"/>
            </p:cNvSpPr>
            <p:nvPr/>
          </p:nvSpPr>
          <p:spPr bwMode="auto">
            <a:xfrm>
              <a:off x="810" y="1274"/>
              <a:ext cx="334" cy="21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1" name="Line 7"/>
            <p:cNvSpPr>
              <a:spLocks noChangeShapeType="1"/>
            </p:cNvSpPr>
            <p:nvPr/>
          </p:nvSpPr>
          <p:spPr bwMode="auto">
            <a:xfrm>
              <a:off x="806" y="1273"/>
              <a:ext cx="421" cy="6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2" name="Text Box 8"/>
            <p:cNvSpPr txBox="1">
              <a:spLocks noChangeArrowheads="1"/>
            </p:cNvSpPr>
            <p:nvPr/>
          </p:nvSpPr>
          <p:spPr bwMode="auto">
            <a:xfrm>
              <a:off x="1421" y="1154"/>
              <a:ext cx="750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lnSpc>
                  <a:spcPct val="90000"/>
                </a:lnSpc>
                <a:defRPr/>
              </a:pPr>
              <a:r>
                <a:rPr lang="en-US" sz="1300" b="1">
                  <a:latin typeface="Arial" charset="0"/>
                  <a:cs typeface="+mn-cs"/>
                </a:rPr>
                <a:t>Chromosomes</a:t>
              </a:r>
            </a:p>
          </p:txBody>
        </p:sp>
        <p:sp>
          <p:nvSpPr>
            <p:cNvPr id="364553" name="Line 9"/>
            <p:cNvSpPr>
              <a:spLocks noChangeShapeType="1"/>
            </p:cNvSpPr>
            <p:nvPr/>
          </p:nvSpPr>
          <p:spPr bwMode="auto">
            <a:xfrm flipH="1" flipV="1">
              <a:off x="1826" y="1273"/>
              <a:ext cx="48" cy="92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4" name="Line 10"/>
            <p:cNvSpPr>
              <a:spLocks noChangeShapeType="1"/>
            </p:cNvSpPr>
            <p:nvPr/>
          </p:nvSpPr>
          <p:spPr bwMode="auto">
            <a:xfrm>
              <a:off x="1826" y="1270"/>
              <a:ext cx="343" cy="111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5" name="Text Box 11"/>
            <p:cNvSpPr txBox="1">
              <a:spLocks noChangeArrowheads="1"/>
            </p:cNvSpPr>
            <p:nvPr/>
          </p:nvSpPr>
          <p:spPr bwMode="auto">
            <a:xfrm>
              <a:off x="2939" y="952"/>
              <a:ext cx="592" cy="2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Sister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chromatids</a:t>
              </a:r>
            </a:p>
          </p:txBody>
        </p:sp>
        <p:sp>
          <p:nvSpPr>
            <p:cNvPr id="364556" name="Text Box 12"/>
            <p:cNvSpPr txBox="1">
              <a:spLocks noChangeArrowheads="1"/>
            </p:cNvSpPr>
            <p:nvPr/>
          </p:nvSpPr>
          <p:spPr bwMode="auto">
            <a:xfrm>
              <a:off x="3939" y="792"/>
              <a:ext cx="288" cy="1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Aster</a:t>
              </a:r>
            </a:p>
          </p:txBody>
        </p:sp>
        <p:sp>
          <p:nvSpPr>
            <p:cNvPr id="364557" name="Line 13"/>
            <p:cNvSpPr>
              <a:spLocks noChangeShapeType="1"/>
            </p:cNvSpPr>
            <p:nvPr/>
          </p:nvSpPr>
          <p:spPr bwMode="auto">
            <a:xfrm flipH="1" flipV="1">
              <a:off x="3238" y="1220"/>
              <a:ext cx="78" cy="82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8" name="Line 14"/>
            <p:cNvSpPr>
              <a:spLocks noChangeShapeType="1"/>
            </p:cNvSpPr>
            <p:nvPr/>
          </p:nvSpPr>
          <p:spPr bwMode="auto">
            <a:xfrm>
              <a:off x="3238" y="1219"/>
              <a:ext cx="115" cy="72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59" name="Line 15"/>
            <p:cNvSpPr>
              <a:spLocks noChangeShapeType="1"/>
            </p:cNvSpPr>
            <p:nvPr/>
          </p:nvSpPr>
          <p:spPr bwMode="auto">
            <a:xfrm flipV="1">
              <a:off x="4114" y="971"/>
              <a:ext cx="384" cy="21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0" name="AutoShape 16"/>
            <p:cNvSpPr>
              <a:spLocks/>
            </p:cNvSpPr>
            <p:nvPr/>
          </p:nvSpPr>
          <p:spPr bwMode="auto">
            <a:xfrm rot="-5410744">
              <a:off x="4033" y="741"/>
              <a:ext cx="70" cy="439"/>
            </a:xfrm>
            <a:prstGeom prst="rightBrace">
              <a:avLst>
                <a:gd name="adj1" fmla="val 51526"/>
                <a:gd name="adj2" fmla="val 50000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1" name="Text Box 17"/>
            <p:cNvSpPr txBox="1">
              <a:spLocks noChangeArrowheads="1"/>
            </p:cNvSpPr>
            <p:nvPr/>
          </p:nvSpPr>
          <p:spPr bwMode="auto">
            <a:xfrm>
              <a:off x="4531" y="894"/>
              <a:ext cx="636" cy="1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Centrosome</a:t>
              </a:r>
            </a:p>
          </p:txBody>
        </p:sp>
        <p:sp>
          <p:nvSpPr>
            <p:cNvPr id="364562" name="Text Box 18"/>
            <p:cNvSpPr txBox="1">
              <a:spLocks noChangeArrowheads="1"/>
            </p:cNvSpPr>
            <p:nvPr/>
          </p:nvSpPr>
          <p:spPr bwMode="auto">
            <a:xfrm>
              <a:off x="4867" y="1133"/>
              <a:ext cx="548" cy="2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Metaphase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plate</a:t>
              </a:r>
            </a:p>
          </p:txBody>
        </p:sp>
        <p:sp>
          <p:nvSpPr>
            <p:cNvPr id="364563" name="Text Box 19"/>
            <p:cNvSpPr txBox="1">
              <a:spLocks noChangeArrowheads="1"/>
            </p:cNvSpPr>
            <p:nvPr/>
          </p:nvSpPr>
          <p:spPr bwMode="auto">
            <a:xfrm>
              <a:off x="5129" y="1560"/>
              <a:ext cx="372" cy="2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Kineto-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chores</a:t>
              </a:r>
            </a:p>
          </p:txBody>
        </p:sp>
        <p:sp>
          <p:nvSpPr>
            <p:cNvPr id="364564" name="Line 20"/>
            <p:cNvSpPr>
              <a:spLocks noChangeShapeType="1"/>
            </p:cNvSpPr>
            <p:nvPr/>
          </p:nvSpPr>
          <p:spPr bwMode="auto">
            <a:xfrm flipV="1">
              <a:off x="4496" y="1210"/>
              <a:ext cx="330" cy="68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5" name="Line 21"/>
            <p:cNvSpPr>
              <a:spLocks noChangeShapeType="1"/>
            </p:cNvSpPr>
            <p:nvPr/>
          </p:nvSpPr>
          <p:spPr bwMode="auto">
            <a:xfrm flipV="1">
              <a:off x="4702" y="1644"/>
              <a:ext cx="400" cy="27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6" name="Line 22"/>
            <p:cNvSpPr>
              <a:spLocks noChangeShapeType="1"/>
            </p:cNvSpPr>
            <p:nvPr/>
          </p:nvSpPr>
          <p:spPr bwMode="auto">
            <a:xfrm flipH="1">
              <a:off x="4710" y="1643"/>
              <a:ext cx="396" cy="33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7" name="Line 23"/>
            <p:cNvSpPr>
              <a:spLocks noChangeShapeType="1"/>
            </p:cNvSpPr>
            <p:nvPr/>
          </p:nvSpPr>
          <p:spPr bwMode="auto">
            <a:xfrm flipV="1">
              <a:off x="5066" y="1824"/>
              <a:ext cx="118" cy="6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8" name="Line 24"/>
            <p:cNvSpPr>
              <a:spLocks noChangeShapeType="1"/>
            </p:cNvSpPr>
            <p:nvPr/>
          </p:nvSpPr>
          <p:spPr bwMode="auto">
            <a:xfrm flipH="1">
              <a:off x="5111" y="1822"/>
              <a:ext cx="73" cy="11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69" name="Text Box 25"/>
            <p:cNvSpPr txBox="1">
              <a:spLocks noChangeArrowheads="1"/>
            </p:cNvSpPr>
            <p:nvPr/>
          </p:nvSpPr>
          <p:spPr bwMode="auto">
            <a:xfrm>
              <a:off x="3925" y="2984"/>
              <a:ext cx="659" cy="2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Kinetochore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microtubules</a:t>
              </a:r>
            </a:p>
          </p:txBody>
        </p:sp>
        <p:sp>
          <p:nvSpPr>
            <p:cNvPr id="364570" name="Text Box 26"/>
            <p:cNvSpPr txBox="1">
              <a:spLocks noChangeArrowheads="1"/>
            </p:cNvSpPr>
            <p:nvPr/>
          </p:nvSpPr>
          <p:spPr bwMode="auto">
            <a:xfrm>
              <a:off x="5031" y="3300"/>
              <a:ext cx="339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0.5 µm</a:t>
              </a:r>
            </a:p>
          </p:txBody>
        </p:sp>
        <p:sp>
          <p:nvSpPr>
            <p:cNvPr id="364571" name="Line 27"/>
            <p:cNvSpPr>
              <a:spLocks noChangeShapeType="1"/>
            </p:cNvSpPr>
            <p:nvPr/>
          </p:nvSpPr>
          <p:spPr bwMode="auto">
            <a:xfrm>
              <a:off x="4314" y="2640"/>
              <a:ext cx="38" cy="3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2" name="Line 28"/>
            <p:cNvSpPr>
              <a:spLocks noChangeShapeType="1"/>
            </p:cNvSpPr>
            <p:nvPr/>
          </p:nvSpPr>
          <p:spPr bwMode="auto">
            <a:xfrm flipV="1">
              <a:off x="4352" y="2409"/>
              <a:ext cx="610" cy="57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3" name="Line 29"/>
            <p:cNvSpPr>
              <a:spLocks noChangeShapeType="1"/>
            </p:cNvSpPr>
            <p:nvPr/>
          </p:nvSpPr>
          <p:spPr bwMode="auto">
            <a:xfrm flipV="1">
              <a:off x="4352" y="2558"/>
              <a:ext cx="64" cy="42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4" name="Line 30"/>
            <p:cNvSpPr>
              <a:spLocks noChangeShapeType="1"/>
            </p:cNvSpPr>
            <p:nvPr/>
          </p:nvSpPr>
          <p:spPr bwMode="auto">
            <a:xfrm>
              <a:off x="4570" y="3118"/>
              <a:ext cx="528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5" name="Line 31"/>
            <p:cNvSpPr>
              <a:spLocks noChangeShapeType="1"/>
            </p:cNvSpPr>
            <p:nvPr/>
          </p:nvSpPr>
          <p:spPr bwMode="auto">
            <a:xfrm>
              <a:off x="5056" y="3284"/>
              <a:ext cx="29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6" name="Line 32"/>
            <p:cNvSpPr>
              <a:spLocks noChangeShapeType="1"/>
            </p:cNvSpPr>
            <p:nvPr/>
          </p:nvSpPr>
          <p:spPr bwMode="auto">
            <a:xfrm>
              <a:off x="5054" y="3259"/>
              <a:ext cx="0" cy="4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7" name="Line 33"/>
            <p:cNvSpPr>
              <a:spLocks noChangeShapeType="1"/>
            </p:cNvSpPr>
            <p:nvPr/>
          </p:nvSpPr>
          <p:spPr bwMode="auto">
            <a:xfrm>
              <a:off x="5348" y="3259"/>
              <a:ext cx="0" cy="4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78" name="Text Box 34"/>
            <p:cNvSpPr txBox="1">
              <a:spLocks noChangeArrowheads="1"/>
            </p:cNvSpPr>
            <p:nvPr/>
          </p:nvSpPr>
          <p:spPr bwMode="auto">
            <a:xfrm>
              <a:off x="2947" y="2854"/>
              <a:ext cx="814" cy="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Overlapping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nonkinetochore</a:t>
              </a:r>
            </a:p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microtubules</a:t>
              </a:r>
            </a:p>
          </p:txBody>
        </p:sp>
        <p:sp>
          <p:nvSpPr>
            <p:cNvPr id="364579" name="Line 35"/>
            <p:cNvSpPr>
              <a:spLocks noChangeShapeType="1"/>
            </p:cNvSpPr>
            <p:nvPr/>
          </p:nvSpPr>
          <p:spPr bwMode="auto">
            <a:xfrm flipH="1">
              <a:off x="3326" y="1894"/>
              <a:ext cx="348" cy="9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80" name="Line 36"/>
            <p:cNvSpPr>
              <a:spLocks noChangeShapeType="1"/>
            </p:cNvSpPr>
            <p:nvPr/>
          </p:nvSpPr>
          <p:spPr bwMode="auto">
            <a:xfrm flipV="1">
              <a:off x="3326" y="2028"/>
              <a:ext cx="364" cy="8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81" name="Text Box 37"/>
            <p:cNvSpPr txBox="1">
              <a:spLocks noChangeArrowheads="1"/>
            </p:cNvSpPr>
            <p:nvPr/>
          </p:nvSpPr>
          <p:spPr bwMode="auto">
            <a:xfrm>
              <a:off x="2344" y="3299"/>
              <a:ext cx="339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1 µm</a:t>
              </a:r>
            </a:p>
          </p:txBody>
        </p:sp>
        <p:sp>
          <p:nvSpPr>
            <p:cNvPr id="364582" name="Text Box 38"/>
            <p:cNvSpPr txBox="1">
              <a:spLocks noChangeArrowheads="1"/>
            </p:cNvSpPr>
            <p:nvPr/>
          </p:nvSpPr>
          <p:spPr bwMode="auto">
            <a:xfrm>
              <a:off x="478" y="3272"/>
              <a:ext cx="650" cy="1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/>
            <a:lstStyle/>
            <a:p>
              <a:pPr eaLnBrk="0" hangingPunct="0">
                <a:defRPr/>
              </a:pPr>
              <a:r>
                <a:rPr lang="en-US" sz="1300" b="1">
                  <a:latin typeface="Arial" charset="0"/>
                  <a:cs typeface="+mn-cs"/>
                </a:rPr>
                <a:t>Centrosome</a:t>
              </a:r>
            </a:p>
          </p:txBody>
        </p:sp>
        <p:sp>
          <p:nvSpPr>
            <p:cNvPr id="364583" name="Line 39"/>
            <p:cNvSpPr>
              <a:spLocks noChangeShapeType="1"/>
            </p:cNvSpPr>
            <p:nvPr/>
          </p:nvSpPr>
          <p:spPr bwMode="auto">
            <a:xfrm>
              <a:off x="2356" y="3280"/>
              <a:ext cx="22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84" name="Line 40"/>
            <p:cNvSpPr>
              <a:spLocks noChangeShapeType="1"/>
            </p:cNvSpPr>
            <p:nvPr/>
          </p:nvSpPr>
          <p:spPr bwMode="auto">
            <a:xfrm>
              <a:off x="2356" y="3255"/>
              <a:ext cx="0" cy="4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85" name="Line 41"/>
            <p:cNvSpPr>
              <a:spLocks noChangeShapeType="1"/>
            </p:cNvSpPr>
            <p:nvPr/>
          </p:nvSpPr>
          <p:spPr bwMode="auto">
            <a:xfrm>
              <a:off x="2582" y="3255"/>
              <a:ext cx="0" cy="4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64586" name="Line 42"/>
            <p:cNvSpPr>
              <a:spLocks noChangeShapeType="1"/>
            </p:cNvSpPr>
            <p:nvPr/>
          </p:nvSpPr>
          <p:spPr bwMode="auto">
            <a:xfrm flipV="1">
              <a:off x="672" y="2952"/>
              <a:ext cx="644" cy="3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  <p:sp>
        <p:nvSpPr>
          <p:cNvPr id="364587" name="Rectangle 4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>
                <a:cs typeface="+mj-cs"/>
              </a:rPr>
              <a:t>The Mitotic Spindle</a:t>
            </a:r>
          </a:p>
        </p:txBody>
      </p:sp>
    </p:spTree>
    <p:extLst>
      <p:ext uri="{BB962C8B-B14F-4D97-AF65-F5344CB8AC3E}">
        <p14:creationId xmlns:p14="http://schemas.microsoft.com/office/powerpoint/2010/main" val="914584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770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Anaphase </a:t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sz="3800" b="1" dirty="0" smtClean="0">
                <a:solidFill>
                  <a:schemeClr val="tx1"/>
                </a:solidFill>
                <a:effectLst/>
                <a:ea typeface="+mj-ea"/>
              </a:rPr>
              <a:t>3</a:t>
            </a:r>
            <a:r>
              <a:rPr lang="en-US" sz="3800" b="1" baseline="30000" dirty="0" smtClean="0">
                <a:solidFill>
                  <a:schemeClr val="tx1"/>
                </a:solidFill>
                <a:effectLst/>
                <a:ea typeface="+mj-ea"/>
              </a:rPr>
              <a:t>rd</a:t>
            </a:r>
            <a:r>
              <a:rPr lang="en-US" sz="3800" b="1" dirty="0" smtClean="0">
                <a:solidFill>
                  <a:schemeClr val="tx1"/>
                </a:solidFill>
                <a:effectLst/>
                <a:ea typeface="+mj-ea"/>
              </a:rPr>
              <a:t> </a:t>
            </a: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step in Mitosis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7411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1336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Chromatids </a:t>
            </a:r>
            <a:r>
              <a:rPr lang="en-US">
                <a:latin typeface="Century Gothic" charset="0"/>
              </a:rPr>
              <a:t>(or pairs of chromosomes) separate and begin to move to opposite ends of the cell. </a:t>
            </a:r>
          </a:p>
        </p:txBody>
      </p:sp>
      <p:sp>
        <p:nvSpPr>
          <p:cNvPr id="6" name="Oval 5"/>
          <p:cNvSpPr/>
          <p:nvPr/>
        </p:nvSpPr>
        <p:spPr>
          <a:xfrm>
            <a:off x="2209800" y="4800600"/>
            <a:ext cx="4191000" cy="1752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rot="10800000" flipV="1">
            <a:off x="6248400" y="5105400"/>
            <a:ext cx="990600" cy="4572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4" name="TextBox 16"/>
          <p:cNvSpPr txBox="1">
            <a:spLocks noChangeArrowheads="1"/>
          </p:cNvSpPr>
          <p:nvPr/>
        </p:nvSpPr>
        <p:spPr bwMode="auto">
          <a:xfrm>
            <a:off x="7162800" y="4648200"/>
            <a:ext cx="1981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Centrioles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rot="10800000">
            <a:off x="5257800" y="5943600"/>
            <a:ext cx="14478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6" name="Rectangle 25"/>
          <p:cNvSpPr>
            <a:spLocks noChangeArrowheads="1"/>
          </p:cNvSpPr>
          <p:nvPr/>
        </p:nvSpPr>
        <p:spPr bwMode="auto">
          <a:xfrm>
            <a:off x="6400800" y="6096000"/>
            <a:ext cx="158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Spindle fibers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2362200" y="5715000"/>
            <a:ext cx="46038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019800" y="54864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172200" y="5562600"/>
            <a:ext cx="762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362200" y="5562600"/>
            <a:ext cx="212725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Flowchart: Connector 40"/>
          <p:cNvSpPr/>
          <p:nvPr/>
        </p:nvSpPr>
        <p:spPr>
          <a:xfrm>
            <a:off x="3581400" y="51816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Flowchart: Connector 41"/>
          <p:cNvSpPr/>
          <p:nvPr/>
        </p:nvSpPr>
        <p:spPr>
          <a:xfrm flipV="1">
            <a:off x="3505200" y="54864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Flowchart: Connector 42"/>
          <p:cNvSpPr/>
          <p:nvPr/>
        </p:nvSpPr>
        <p:spPr>
          <a:xfrm>
            <a:off x="3505200" y="57912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Flowchart: Connector 43"/>
          <p:cNvSpPr/>
          <p:nvPr/>
        </p:nvSpPr>
        <p:spPr>
          <a:xfrm>
            <a:off x="3505200" y="60960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 flipV="1">
            <a:off x="2590800" y="5257800"/>
            <a:ext cx="106680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40" idx="2"/>
          </p:cNvCxnSpPr>
          <p:nvPr/>
        </p:nvCxnSpPr>
        <p:spPr>
          <a:xfrm rot="5400000" flipH="1" flipV="1">
            <a:off x="2963863" y="4991100"/>
            <a:ext cx="122238" cy="1112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0" idx="2"/>
          </p:cNvCxnSpPr>
          <p:nvPr/>
        </p:nvCxnSpPr>
        <p:spPr>
          <a:xfrm rot="16200000" flipH="1">
            <a:off x="2895601" y="5181600"/>
            <a:ext cx="182562" cy="10366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37" idx="3"/>
          </p:cNvCxnSpPr>
          <p:nvPr/>
        </p:nvCxnSpPr>
        <p:spPr>
          <a:xfrm>
            <a:off x="2408238" y="5791200"/>
            <a:ext cx="1096962" cy="381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029200" y="5181600"/>
            <a:ext cx="1431925" cy="434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00600" y="5486400"/>
            <a:ext cx="1485900" cy="106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5029200" y="5715000"/>
            <a:ext cx="16764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39" idx="2"/>
          </p:cNvCxnSpPr>
          <p:nvPr/>
        </p:nvCxnSpPr>
        <p:spPr>
          <a:xfrm flipV="1">
            <a:off x="4876800" y="5791200"/>
            <a:ext cx="133350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lowchart: Connector 51"/>
          <p:cNvSpPr/>
          <p:nvPr/>
        </p:nvSpPr>
        <p:spPr>
          <a:xfrm>
            <a:off x="4953000" y="51816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3" name="Flowchart: Connector 52"/>
          <p:cNvSpPr/>
          <p:nvPr/>
        </p:nvSpPr>
        <p:spPr>
          <a:xfrm flipH="1" flipV="1">
            <a:off x="4724400" y="54864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5" name="Flowchart: Connector 54"/>
          <p:cNvSpPr/>
          <p:nvPr/>
        </p:nvSpPr>
        <p:spPr>
          <a:xfrm>
            <a:off x="4953000" y="57912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6" name="Flowchart: Connector 55"/>
          <p:cNvSpPr/>
          <p:nvPr/>
        </p:nvSpPr>
        <p:spPr>
          <a:xfrm>
            <a:off x="4876800" y="6096000"/>
            <a:ext cx="1524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2" name="Straight Connector 61"/>
          <p:cNvCxnSpPr>
            <a:stCxn id="41" idx="7"/>
          </p:cNvCxnSpPr>
          <p:nvPr/>
        </p:nvCxnSpPr>
        <p:spPr>
          <a:xfrm rot="5400000" flipH="1" flipV="1">
            <a:off x="3793331" y="50236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3505200" y="5334000"/>
            <a:ext cx="457200" cy="1635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5400000" flipH="1" flipV="1">
            <a:off x="4806156" y="60904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rot="5400000" flipH="1" flipV="1">
            <a:off x="4806156" y="57856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rot="5400000" flipH="1" flipV="1">
            <a:off x="4577556" y="54808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rot="5400000" flipH="1" flipV="1">
            <a:off x="4806156" y="50998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rot="5400000" flipH="1" flipV="1">
            <a:off x="3739356" y="56332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rot="5400000" flipH="1" flipV="1">
            <a:off x="3739356" y="5938044"/>
            <a:ext cx="87313" cy="250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1" idx="5"/>
          </p:cNvCxnSpPr>
          <p:nvPr/>
        </p:nvCxnSpPr>
        <p:spPr>
          <a:xfrm rot="16200000" flipH="1">
            <a:off x="3869532" y="5088731"/>
            <a:ext cx="11112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H="1">
            <a:off x="3815556" y="53284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rot="16200000" flipH="1">
            <a:off x="3739356" y="57094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rot="16200000" flipH="1">
            <a:off x="3739356" y="60142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rot="16200000" flipH="1">
            <a:off x="4806156" y="50236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rot="16200000" flipH="1">
            <a:off x="4577556" y="53284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rot="16200000" flipH="1">
            <a:off x="4882356" y="56332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rot="16200000" flipH="1">
            <a:off x="4729956" y="5938044"/>
            <a:ext cx="11113" cy="32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909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3AA3-7F6E-F049-AF1B-C907CA4EC064}" type="slidenum">
              <a:rPr lang="en-US"/>
              <a:pPr/>
              <a:t>34</a:t>
            </a:fld>
            <a:endParaRPr lang="en-US"/>
          </a:p>
        </p:txBody>
      </p:sp>
      <p:sp>
        <p:nvSpPr>
          <p:cNvPr id="202754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Anaphase</a:t>
            </a:r>
          </a:p>
        </p:txBody>
      </p:sp>
      <p:sp>
        <p:nvSpPr>
          <p:cNvPr id="202755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152400" y="1066800"/>
            <a:ext cx="4038600" cy="5257800"/>
          </a:xfrm>
        </p:spPr>
        <p:txBody>
          <a:bodyPr/>
          <a:lstStyle/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Occurs </a:t>
            </a:r>
            <a:r>
              <a:rPr lang="en-US" sz="36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rapidly</a:t>
            </a:r>
          </a:p>
          <a:p>
            <a:pPr>
              <a:buClr>
                <a:schemeClr val="bg2"/>
              </a:buClr>
              <a:buFont typeface="Wingdings" charset="0"/>
              <a:buChar char="ü"/>
            </a:pPr>
            <a:r>
              <a:rPr lang="en-US" sz="36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Sister chromatids</a:t>
            </a:r>
            <a:r>
              <a:rPr lang="en-US" sz="36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are pulled apart to </a:t>
            </a:r>
            <a:r>
              <a:rPr lang="en-US" sz="3600" b="1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opposite poles</a:t>
            </a:r>
            <a:r>
              <a:rPr lang="en-US" sz="3600" b="1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of the cell by kinetochore fibers</a:t>
            </a:r>
          </a:p>
        </p:txBody>
      </p:sp>
      <p:pic>
        <p:nvPicPr>
          <p:cNvPr id="202758" name="Picture 1030" descr="anaphase[1]"/>
          <p:cNvPicPr>
            <a:picLocks noGrp="1" noChangeAspect="1" noChangeArrowheads="1"/>
          </p:cNvPicPr>
          <p:nvPr>
            <p:ph type="clipArt"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91000" y="1066800"/>
            <a:ext cx="4800600" cy="51816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178592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2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2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202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" fill="hold"/>
                                        <p:tgtEl>
                                          <p:spTgt spid="202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2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2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54" grpId="0" autoUpdateAnimBg="0"/>
      <p:bldP spid="202755" grpId="0" build="p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pPr indent="0" algn="ctr" eaLnBrk="1" fontAlgn="auto" hangingPunct="1">
              <a:spcAft>
                <a:spcPts val="0"/>
              </a:spcAft>
              <a:defRPr/>
            </a:pPr>
            <a:r>
              <a:rPr lang="en-US" sz="5400" b="1" dirty="0" smtClean="0">
                <a:solidFill>
                  <a:schemeClr val="tx1"/>
                </a:solidFill>
                <a:ea typeface="+mj-ea"/>
              </a:rPr>
              <a:t>Anaphase</a:t>
            </a:r>
          </a:p>
        </p:txBody>
      </p:sp>
      <p:sp>
        <p:nvSpPr>
          <p:cNvPr id="18435" name="Text Box 3"/>
          <p:cNvSpPr txBox="1">
            <a:spLocks noChangeArrowheads="1"/>
          </p:cNvSpPr>
          <p:nvPr/>
        </p:nvSpPr>
        <p:spPr bwMode="auto">
          <a:xfrm>
            <a:off x="609600" y="19050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762000" y="20574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8437" name="Text Box 5"/>
          <p:cNvSpPr txBox="1">
            <a:spLocks noChangeArrowheads="1"/>
          </p:cNvSpPr>
          <p:nvPr/>
        </p:nvSpPr>
        <p:spPr bwMode="auto">
          <a:xfrm>
            <a:off x="1219200" y="1828800"/>
            <a:ext cx="2819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Animal Cell</a:t>
            </a:r>
          </a:p>
        </p:txBody>
      </p:sp>
      <p:sp>
        <p:nvSpPr>
          <p:cNvPr id="18438" name="Text Box 6"/>
          <p:cNvSpPr txBox="1">
            <a:spLocks noChangeArrowheads="1"/>
          </p:cNvSpPr>
          <p:nvPr/>
        </p:nvSpPr>
        <p:spPr bwMode="auto">
          <a:xfrm>
            <a:off x="5562600" y="1752600"/>
            <a:ext cx="2514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Plant Cell</a:t>
            </a:r>
          </a:p>
        </p:txBody>
      </p:sp>
      <p:pic>
        <p:nvPicPr>
          <p:cNvPr id="18439" name="Picture 10" descr="animal_anaphase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8200" y="2743200"/>
            <a:ext cx="3429000" cy="3429000"/>
          </a:xfrm>
          <a:noFill/>
        </p:spPr>
      </p:pic>
      <p:pic>
        <p:nvPicPr>
          <p:cNvPr id="18440" name="Picture 12" descr="plant_anapha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105400" y="2743200"/>
            <a:ext cx="3429000" cy="3429000"/>
          </a:xfrm>
          <a:noFill/>
        </p:spPr>
      </p:pic>
      <p:sp>
        <p:nvSpPr>
          <p:cNvPr id="18441" name="Text Box 13"/>
          <p:cNvSpPr txBox="1">
            <a:spLocks noChangeArrowheads="1"/>
          </p:cNvSpPr>
          <p:nvPr/>
        </p:nvSpPr>
        <p:spPr bwMode="auto">
          <a:xfrm>
            <a:off x="381000" y="6324600"/>
            <a:ext cx="693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400"/>
              <a:t>Photographs from: http://www.bioweb.uncc.edu/biol1110/Stages.htm</a:t>
            </a:r>
          </a:p>
        </p:txBody>
      </p:sp>
    </p:spTree>
    <p:extLst>
      <p:ext uri="{BB962C8B-B14F-4D97-AF65-F5344CB8AC3E}">
        <p14:creationId xmlns:p14="http://schemas.microsoft.com/office/powerpoint/2010/main" val="2429423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533400" y="355600"/>
            <a:ext cx="4648200" cy="540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eaLnBrk="0" hangingPunct="0">
              <a:defRPr/>
            </a:pPr>
            <a:r>
              <a:rPr kumimoji="1" lang="en-US" b="1">
                <a:solidFill>
                  <a:srgbClr val="FFFF00"/>
                </a:solidFill>
                <a:latin typeface="Arial" charset="0"/>
                <a:cs typeface="+mn-cs"/>
              </a:rPr>
              <a:t>Anaphase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Anaphase is the shortest stage of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mitosis, lasting only a few minutes.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Anaphase begins when the two sister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chromatids of each pair suddenly part.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Each chromatid thus becomes a full-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fledged chromosome.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The two liberated chromosomes begin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moving toward opposite ends of the cell,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as their kinetochore microtubules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shorten. Because these microtubules are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attached at the centromere region, the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chromosomes move centromere first (at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about 1 µm/min).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The cell elongates as the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nonkinetochore microtubules lengthen.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By the end of anaphase, the two ends of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the cell have equivalent—and </a:t>
            </a:r>
            <a:b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 sz="1800">
                <a:solidFill>
                  <a:schemeClr val="bg1"/>
                </a:solidFill>
                <a:latin typeface="Arial" charset="0"/>
                <a:cs typeface="+mn-cs"/>
              </a:rPr>
              <a:t>  complete—collections of chromosomes.</a:t>
            </a:r>
          </a:p>
        </p:txBody>
      </p:sp>
      <p:grpSp>
        <p:nvGrpSpPr>
          <p:cNvPr id="90114" name="Group 31"/>
          <p:cNvGrpSpPr>
            <a:grpSpLocks/>
          </p:cNvGrpSpPr>
          <p:nvPr/>
        </p:nvGrpSpPr>
        <p:grpSpPr bwMode="auto">
          <a:xfrm>
            <a:off x="5105400" y="381000"/>
            <a:ext cx="3657600" cy="6172200"/>
            <a:chOff x="1536" y="432"/>
            <a:chExt cx="2304" cy="3888"/>
          </a:xfrm>
        </p:grpSpPr>
        <p:sp>
          <p:nvSpPr>
            <p:cNvPr id="343069" name="Rectangle 29"/>
            <p:cNvSpPr>
              <a:spLocks noChangeArrowheads="1"/>
            </p:cNvSpPr>
            <p:nvPr/>
          </p:nvSpPr>
          <p:spPr bwMode="auto">
            <a:xfrm>
              <a:off x="1536" y="432"/>
              <a:ext cx="2304" cy="388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grpSp>
          <p:nvGrpSpPr>
            <p:cNvPr id="90116" name="Group 30"/>
            <p:cNvGrpSpPr>
              <a:grpSpLocks/>
            </p:cNvGrpSpPr>
            <p:nvPr/>
          </p:nvGrpSpPr>
          <p:grpSpPr bwMode="auto">
            <a:xfrm>
              <a:off x="1968" y="522"/>
              <a:ext cx="1680" cy="3462"/>
              <a:chOff x="1968" y="522"/>
              <a:chExt cx="1680" cy="3462"/>
            </a:xfrm>
          </p:grpSpPr>
          <p:pic>
            <p:nvPicPr>
              <p:cNvPr id="90118" name="Picture 8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502" r="31145"/>
              <a:stretch>
                <a:fillRect/>
              </a:stretch>
            </p:blipFill>
            <p:spPr bwMode="auto">
              <a:xfrm>
                <a:off x="1968" y="522"/>
                <a:ext cx="1680" cy="34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43050" name="Text Box 10"/>
              <p:cNvSpPr txBox="1">
                <a:spLocks noChangeArrowheads="1"/>
              </p:cNvSpPr>
              <p:nvPr/>
            </p:nvSpPr>
            <p:spPr bwMode="auto">
              <a:xfrm>
                <a:off x="2389" y="1864"/>
                <a:ext cx="746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 b="1">
                    <a:latin typeface="Arial" charset="0"/>
                    <a:cs typeface="+mn-cs"/>
                  </a:rPr>
                  <a:t>ANAPHASE</a:t>
                </a:r>
              </a:p>
            </p:txBody>
          </p:sp>
          <p:sp>
            <p:nvSpPr>
              <p:cNvPr id="343058" name="Line 18"/>
              <p:cNvSpPr>
                <a:spLocks noChangeShapeType="1"/>
              </p:cNvSpPr>
              <p:nvPr/>
            </p:nvSpPr>
            <p:spPr bwMode="auto">
              <a:xfrm>
                <a:off x="2256" y="2976"/>
                <a:ext cx="0" cy="78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43059" name="Line 19"/>
              <p:cNvSpPr>
                <a:spLocks noChangeShapeType="1"/>
              </p:cNvSpPr>
              <p:nvPr/>
            </p:nvSpPr>
            <p:spPr bwMode="auto">
              <a:xfrm flipH="1">
                <a:off x="2263" y="3312"/>
                <a:ext cx="41" cy="44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</p:grpSp>
        <p:sp>
          <p:nvSpPr>
            <p:cNvPr id="343068" name="Text Box 28"/>
            <p:cNvSpPr txBox="1">
              <a:spLocks noChangeArrowheads="1"/>
            </p:cNvSpPr>
            <p:nvPr/>
          </p:nvSpPr>
          <p:spPr bwMode="auto">
            <a:xfrm>
              <a:off x="2020" y="3778"/>
              <a:ext cx="817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Daughter 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chromosomes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029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646BD-77E9-D146-BD21-2EDC714B648F}" type="slidenum">
              <a:rPr lang="en-US"/>
              <a:pPr/>
              <a:t>37</a:t>
            </a:fld>
            <a:endParaRPr lang="en-US"/>
          </a:p>
        </p:txBody>
      </p:sp>
      <p:sp>
        <p:nvSpPr>
          <p:cNvPr id="204802" name="Rectangle 2050"/>
          <p:cNvSpPr>
            <a:spLocks noGrp="1" noChangeArrowheads="1"/>
          </p:cNvSpPr>
          <p:nvPr>
            <p:ph type="title"/>
          </p:nvPr>
        </p:nvSpPr>
        <p:spPr>
          <a:xfrm>
            <a:off x="457200" y="-148722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Anaphase Review</a:t>
            </a:r>
          </a:p>
        </p:txBody>
      </p:sp>
      <p:pic>
        <p:nvPicPr>
          <p:cNvPr id="204804" name="Picture 2052" descr="anaph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838200"/>
            <a:ext cx="51816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8835" name="Text Box 2051"/>
          <p:cNvSpPr txBox="1">
            <a:spLocks noChangeArrowheads="1"/>
          </p:cNvSpPr>
          <p:nvPr/>
        </p:nvSpPr>
        <p:spPr bwMode="auto">
          <a:xfrm>
            <a:off x="228600" y="1752600"/>
            <a:ext cx="16764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 the cell looks like</a:t>
            </a:r>
          </a:p>
        </p:txBody>
      </p:sp>
      <p:sp>
        <p:nvSpPr>
          <p:cNvPr id="248836" name="Line 2052"/>
          <p:cNvSpPr>
            <a:spLocks noChangeShapeType="1"/>
          </p:cNvSpPr>
          <p:nvPr/>
        </p:nvSpPr>
        <p:spPr bwMode="auto">
          <a:xfrm>
            <a:off x="1828800" y="2362200"/>
            <a:ext cx="1143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48837" name="Text Box 2053"/>
          <p:cNvSpPr txBox="1">
            <a:spLocks noChangeArrowheads="1"/>
          </p:cNvSpPr>
          <p:nvPr/>
        </p:nvSpPr>
        <p:spPr bwMode="auto">
          <a:xfrm>
            <a:off x="228600" y="5105400"/>
            <a:ext cx="15240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What</a:t>
            </a:r>
            <a:r>
              <a:rPr lang="ja-JP" alt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’</a:t>
            </a: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s occurring</a:t>
            </a:r>
          </a:p>
        </p:txBody>
      </p:sp>
      <p:sp>
        <p:nvSpPr>
          <p:cNvPr id="248838" name="Line 2054"/>
          <p:cNvSpPr>
            <a:spLocks noChangeShapeType="1"/>
          </p:cNvSpPr>
          <p:nvPr/>
        </p:nvSpPr>
        <p:spPr bwMode="auto">
          <a:xfrm>
            <a:off x="1752600" y="5562600"/>
            <a:ext cx="1219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0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04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8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8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8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8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8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8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88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88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02" grpId="0" autoUpdateAnimBg="0"/>
      <p:bldP spid="248835" grpId="0" autoUpdateAnimBg="0"/>
      <p:bldP spid="248836" grpId="0" animBg="1"/>
      <p:bldP spid="248837" grpId="0" autoUpdateAnimBg="0"/>
      <p:bldP spid="24883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770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err="1" smtClean="0">
                <a:solidFill>
                  <a:schemeClr val="tx1"/>
                </a:solidFill>
                <a:effectLst/>
                <a:ea typeface="+mj-ea"/>
              </a:rPr>
              <a:t>Telophase</a:t>
            </a: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 </a:t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sz="3800" b="1" dirty="0" smtClean="0">
                <a:solidFill>
                  <a:schemeClr val="tx1"/>
                </a:solidFill>
                <a:effectLst/>
                <a:ea typeface="+mj-ea"/>
              </a:rPr>
              <a:t>4th s</a:t>
            </a: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tep in Mitosis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9459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2098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>
                <a:latin typeface="Century Gothic" charset="0"/>
              </a:rPr>
              <a:t>Two new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nuclei </a:t>
            </a:r>
            <a:r>
              <a:rPr lang="en-US">
                <a:latin typeface="Century Gothic" charset="0"/>
              </a:rPr>
              <a:t>form.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 </a:t>
            </a:r>
          </a:p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>
                <a:latin typeface="Century Gothic" charset="0"/>
              </a:rPr>
              <a:t>Chromosomes appear as chromatin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(threads </a:t>
            </a:r>
            <a:r>
              <a:rPr lang="en-US">
                <a:latin typeface="Century Gothic" charset="0"/>
              </a:rPr>
              <a:t>rather than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rods).</a:t>
            </a:r>
          </a:p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Mitosis </a:t>
            </a:r>
            <a:r>
              <a:rPr lang="en-US">
                <a:latin typeface="Century Gothic" charset="0"/>
              </a:rPr>
              <a:t>ends.</a:t>
            </a:r>
          </a:p>
        </p:txBody>
      </p:sp>
      <p:sp>
        <p:nvSpPr>
          <p:cNvPr id="45" name="Freeform 44"/>
          <p:cNvSpPr/>
          <p:nvPr/>
        </p:nvSpPr>
        <p:spPr>
          <a:xfrm>
            <a:off x="2057400" y="4876800"/>
            <a:ext cx="4338638" cy="1651000"/>
          </a:xfrm>
          <a:custGeom>
            <a:avLst/>
            <a:gdLst>
              <a:gd name="connsiteX0" fmla="*/ 2005362 w 4339129"/>
              <a:gd name="connsiteY0" fmla="*/ 300251 h 1651379"/>
              <a:gd name="connsiteX1" fmla="*/ 1937123 w 4339129"/>
              <a:gd name="connsiteY1" fmla="*/ 218364 h 1651379"/>
              <a:gd name="connsiteX2" fmla="*/ 1896180 w 4339129"/>
              <a:gd name="connsiteY2" fmla="*/ 191069 h 1651379"/>
              <a:gd name="connsiteX3" fmla="*/ 1814293 w 4339129"/>
              <a:gd name="connsiteY3" fmla="*/ 109182 h 1651379"/>
              <a:gd name="connsiteX4" fmla="*/ 1705111 w 4339129"/>
              <a:gd name="connsiteY4" fmla="*/ 81887 h 1651379"/>
              <a:gd name="connsiteX5" fmla="*/ 1664168 w 4339129"/>
              <a:gd name="connsiteY5" fmla="*/ 68239 h 1651379"/>
              <a:gd name="connsiteX6" fmla="*/ 1363917 w 4339129"/>
              <a:gd name="connsiteY6" fmla="*/ 54591 h 1651379"/>
              <a:gd name="connsiteX7" fmla="*/ 1186496 w 4339129"/>
              <a:gd name="connsiteY7" fmla="*/ 54591 h 1651379"/>
              <a:gd name="connsiteX8" fmla="*/ 1063666 w 4339129"/>
              <a:gd name="connsiteY8" fmla="*/ 68239 h 1651379"/>
              <a:gd name="connsiteX9" fmla="*/ 913541 w 4339129"/>
              <a:gd name="connsiteY9" fmla="*/ 109182 h 1651379"/>
              <a:gd name="connsiteX10" fmla="*/ 845302 w 4339129"/>
              <a:gd name="connsiteY10" fmla="*/ 122830 h 1651379"/>
              <a:gd name="connsiteX11" fmla="*/ 804359 w 4339129"/>
              <a:gd name="connsiteY11" fmla="*/ 136478 h 1651379"/>
              <a:gd name="connsiteX12" fmla="*/ 708825 w 4339129"/>
              <a:gd name="connsiteY12" fmla="*/ 163773 h 1651379"/>
              <a:gd name="connsiteX13" fmla="*/ 667881 w 4339129"/>
              <a:gd name="connsiteY13" fmla="*/ 191069 h 1651379"/>
              <a:gd name="connsiteX14" fmla="*/ 585995 w 4339129"/>
              <a:gd name="connsiteY14" fmla="*/ 218364 h 1651379"/>
              <a:gd name="connsiteX15" fmla="*/ 531404 w 4339129"/>
              <a:gd name="connsiteY15" fmla="*/ 245660 h 1651379"/>
              <a:gd name="connsiteX16" fmla="*/ 463165 w 4339129"/>
              <a:gd name="connsiteY16" fmla="*/ 313899 h 1651379"/>
              <a:gd name="connsiteX17" fmla="*/ 394926 w 4339129"/>
              <a:gd name="connsiteY17" fmla="*/ 382138 h 1651379"/>
              <a:gd name="connsiteX18" fmla="*/ 299392 w 4339129"/>
              <a:gd name="connsiteY18" fmla="*/ 409433 h 1651379"/>
              <a:gd name="connsiteX19" fmla="*/ 217505 w 4339129"/>
              <a:gd name="connsiteY19" fmla="*/ 477672 h 1651379"/>
              <a:gd name="connsiteX20" fmla="*/ 176562 w 4339129"/>
              <a:gd name="connsiteY20" fmla="*/ 491320 h 1651379"/>
              <a:gd name="connsiteX21" fmla="*/ 135619 w 4339129"/>
              <a:gd name="connsiteY21" fmla="*/ 532263 h 1651379"/>
              <a:gd name="connsiteX22" fmla="*/ 108323 w 4339129"/>
              <a:gd name="connsiteY22" fmla="*/ 573206 h 1651379"/>
              <a:gd name="connsiteX23" fmla="*/ 67380 w 4339129"/>
              <a:gd name="connsiteY23" fmla="*/ 586854 h 1651379"/>
              <a:gd name="connsiteX24" fmla="*/ 53732 w 4339129"/>
              <a:gd name="connsiteY24" fmla="*/ 928048 h 1651379"/>
              <a:gd name="connsiteX25" fmla="*/ 81028 w 4339129"/>
              <a:gd name="connsiteY25" fmla="*/ 1064526 h 1651379"/>
              <a:gd name="connsiteX26" fmla="*/ 94675 w 4339129"/>
              <a:gd name="connsiteY26" fmla="*/ 1119117 h 1651379"/>
              <a:gd name="connsiteX27" fmla="*/ 121971 w 4339129"/>
              <a:gd name="connsiteY27" fmla="*/ 1160060 h 1651379"/>
              <a:gd name="connsiteX28" fmla="*/ 149266 w 4339129"/>
              <a:gd name="connsiteY28" fmla="*/ 1269242 h 1651379"/>
              <a:gd name="connsiteX29" fmla="*/ 190210 w 4339129"/>
              <a:gd name="connsiteY29" fmla="*/ 1296538 h 1651379"/>
              <a:gd name="connsiteX30" fmla="*/ 258448 w 4339129"/>
              <a:gd name="connsiteY30" fmla="*/ 1378424 h 1651379"/>
              <a:gd name="connsiteX31" fmla="*/ 299392 w 4339129"/>
              <a:gd name="connsiteY31" fmla="*/ 1405720 h 1651379"/>
              <a:gd name="connsiteX32" fmla="*/ 422222 w 4339129"/>
              <a:gd name="connsiteY32" fmla="*/ 1419367 h 1651379"/>
              <a:gd name="connsiteX33" fmla="*/ 504108 w 4339129"/>
              <a:gd name="connsiteY33" fmla="*/ 1446663 h 1651379"/>
              <a:gd name="connsiteX34" fmla="*/ 545051 w 4339129"/>
              <a:gd name="connsiteY34" fmla="*/ 1473958 h 1651379"/>
              <a:gd name="connsiteX35" fmla="*/ 654234 w 4339129"/>
              <a:gd name="connsiteY35" fmla="*/ 1487606 h 1651379"/>
              <a:gd name="connsiteX36" fmla="*/ 722472 w 4339129"/>
              <a:gd name="connsiteY36" fmla="*/ 1501254 h 1651379"/>
              <a:gd name="connsiteX37" fmla="*/ 804359 w 4339129"/>
              <a:gd name="connsiteY37" fmla="*/ 1528549 h 1651379"/>
              <a:gd name="connsiteX38" fmla="*/ 940837 w 4339129"/>
              <a:gd name="connsiteY38" fmla="*/ 1555845 h 1651379"/>
              <a:gd name="connsiteX39" fmla="*/ 1172848 w 4339129"/>
              <a:gd name="connsiteY39" fmla="*/ 1596788 h 1651379"/>
              <a:gd name="connsiteX40" fmla="*/ 1336622 w 4339129"/>
              <a:gd name="connsiteY40" fmla="*/ 1624084 h 1651379"/>
              <a:gd name="connsiteX41" fmla="*/ 1391213 w 4339129"/>
              <a:gd name="connsiteY41" fmla="*/ 1637732 h 1651379"/>
              <a:gd name="connsiteX42" fmla="*/ 1595929 w 4339129"/>
              <a:gd name="connsiteY42" fmla="*/ 1651379 h 1651379"/>
              <a:gd name="connsiteX43" fmla="*/ 1677816 w 4339129"/>
              <a:gd name="connsiteY43" fmla="*/ 1637732 h 1651379"/>
              <a:gd name="connsiteX44" fmla="*/ 1786998 w 4339129"/>
              <a:gd name="connsiteY44" fmla="*/ 1610436 h 1651379"/>
              <a:gd name="connsiteX45" fmla="*/ 1991714 w 4339129"/>
              <a:gd name="connsiteY45" fmla="*/ 1596788 h 1651379"/>
              <a:gd name="connsiteX46" fmla="*/ 2032657 w 4339129"/>
              <a:gd name="connsiteY46" fmla="*/ 1569493 h 1651379"/>
              <a:gd name="connsiteX47" fmla="*/ 2073601 w 4339129"/>
              <a:gd name="connsiteY47" fmla="*/ 1555845 h 1651379"/>
              <a:gd name="connsiteX48" fmla="*/ 2114544 w 4339129"/>
              <a:gd name="connsiteY48" fmla="*/ 1514902 h 1651379"/>
              <a:gd name="connsiteX49" fmla="*/ 2141840 w 4339129"/>
              <a:gd name="connsiteY49" fmla="*/ 1433015 h 1651379"/>
              <a:gd name="connsiteX50" fmla="*/ 2169135 w 4339129"/>
              <a:gd name="connsiteY50" fmla="*/ 1323833 h 1651379"/>
              <a:gd name="connsiteX51" fmla="*/ 2196431 w 4339129"/>
              <a:gd name="connsiteY51" fmla="*/ 1228299 h 1651379"/>
              <a:gd name="connsiteX52" fmla="*/ 2291965 w 4339129"/>
              <a:gd name="connsiteY52" fmla="*/ 1255594 h 1651379"/>
              <a:gd name="connsiteX53" fmla="*/ 2332908 w 4339129"/>
              <a:gd name="connsiteY53" fmla="*/ 1282890 h 1651379"/>
              <a:gd name="connsiteX54" fmla="*/ 2414795 w 4339129"/>
              <a:gd name="connsiteY54" fmla="*/ 1364776 h 1651379"/>
              <a:gd name="connsiteX55" fmla="*/ 2537625 w 4339129"/>
              <a:gd name="connsiteY55" fmla="*/ 1433015 h 1651379"/>
              <a:gd name="connsiteX56" fmla="*/ 2578568 w 4339129"/>
              <a:gd name="connsiteY56" fmla="*/ 1460311 h 1651379"/>
              <a:gd name="connsiteX57" fmla="*/ 2742341 w 4339129"/>
              <a:gd name="connsiteY57" fmla="*/ 1501254 h 1651379"/>
              <a:gd name="connsiteX58" fmla="*/ 2974353 w 4339129"/>
              <a:gd name="connsiteY58" fmla="*/ 1528549 h 1651379"/>
              <a:gd name="connsiteX59" fmla="*/ 3274604 w 4339129"/>
              <a:gd name="connsiteY59" fmla="*/ 1542197 h 1651379"/>
              <a:gd name="connsiteX60" fmla="*/ 3547559 w 4339129"/>
              <a:gd name="connsiteY60" fmla="*/ 1542197 h 1651379"/>
              <a:gd name="connsiteX61" fmla="*/ 3643093 w 4339129"/>
              <a:gd name="connsiteY61" fmla="*/ 1501254 h 1651379"/>
              <a:gd name="connsiteX62" fmla="*/ 3724980 w 4339129"/>
              <a:gd name="connsiteY62" fmla="*/ 1473958 h 1651379"/>
              <a:gd name="connsiteX63" fmla="*/ 3806866 w 4339129"/>
              <a:gd name="connsiteY63" fmla="*/ 1419367 h 1651379"/>
              <a:gd name="connsiteX64" fmla="*/ 3820514 w 4339129"/>
              <a:gd name="connsiteY64" fmla="*/ 1378424 h 1651379"/>
              <a:gd name="connsiteX65" fmla="*/ 3929696 w 4339129"/>
              <a:gd name="connsiteY65" fmla="*/ 1323833 h 1651379"/>
              <a:gd name="connsiteX66" fmla="*/ 3970640 w 4339129"/>
              <a:gd name="connsiteY66" fmla="*/ 1310185 h 1651379"/>
              <a:gd name="connsiteX67" fmla="*/ 3997935 w 4339129"/>
              <a:gd name="connsiteY67" fmla="*/ 1269242 h 1651379"/>
              <a:gd name="connsiteX68" fmla="*/ 4038878 w 4339129"/>
              <a:gd name="connsiteY68" fmla="*/ 1241946 h 1651379"/>
              <a:gd name="connsiteX69" fmla="*/ 4079822 w 4339129"/>
              <a:gd name="connsiteY69" fmla="*/ 1201003 h 1651379"/>
              <a:gd name="connsiteX70" fmla="*/ 4120765 w 4339129"/>
              <a:gd name="connsiteY70" fmla="*/ 1173708 h 1651379"/>
              <a:gd name="connsiteX71" fmla="*/ 4161708 w 4339129"/>
              <a:gd name="connsiteY71" fmla="*/ 1132764 h 1651379"/>
              <a:gd name="connsiteX72" fmla="*/ 4202651 w 4339129"/>
              <a:gd name="connsiteY72" fmla="*/ 1078173 h 1651379"/>
              <a:gd name="connsiteX73" fmla="*/ 4257243 w 4339129"/>
              <a:gd name="connsiteY73" fmla="*/ 1064526 h 1651379"/>
              <a:gd name="connsiteX74" fmla="*/ 4311834 w 4339129"/>
              <a:gd name="connsiteY74" fmla="*/ 996287 h 1651379"/>
              <a:gd name="connsiteX75" fmla="*/ 4339129 w 4339129"/>
              <a:gd name="connsiteY75" fmla="*/ 873457 h 1651379"/>
              <a:gd name="connsiteX76" fmla="*/ 4339129 w 4339129"/>
              <a:gd name="connsiteY76" fmla="*/ 777923 h 1651379"/>
              <a:gd name="connsiteX77" fmla="*/ 4325481 w 4339129"/>
              <a:gd name="connsiteY77" fmla="*/ 477672 h 1651379"/>
              <a:gd name="connsiteX78" fmla="*/ 4311834 w 4339129"/>
              <a:gd name="connsiteY78" fmla="*/ 436729 h 1651379"/>
              <a:gd name="connsiteX79" fmla="*/ 4284538 w 4339129"/>
              <a:gd name="connsiteY79" fmla="*/ 395785 h 1651379"/>
              <a:gd name="connsiteX80" fmla="*/ 4202651 w 4339129"/>
              <a:gd name="connsiteY80" fmla="*/ 354842 h 1651379"/>
              <a:gd name="connsiteX81" fmla="*/ 4052526 w 4339129"/>
              <a:gd name="connsiteY81" fmla="*/ 272955 h 1651379"/>
              <a:gd name="connsiteX82" fmla="*/ 3943344 w 4339129"/>
              <a:gd name="connsiteY82" fmla="*/ 245660 h 1651379"/>
              <a:gd name="connsiteX83" fmla="*/ 3847810 w 4339129"/>
              <a:gd name="connsiteY83" fmla="*/ 191069 h 1651379"/>
              <a:gd name="connsiteX84" fmla="*/ 3738628 w 4339129"/>
              <a:gd name="connsiteY84" fmla="*/ 177421 h 1651379"/>
              <a:gd name="connsiteX85" fmla="*/ 3547559 w 4339129"/>
              <a:gd name="connsiteY85" fmla="*/ 122830 h 1651379"/>
              <a:gd name="connsiteX86" fmla="*/ 3506616 w 4339129"/>
              <a:gd name="connsiteY86" fmla="*/ 109182 h 1651379"/>
              <a:gd name="connsiteX87" fmla="*/ 3110831 w 4339129"/>
              <a:gd name="connsiteY87" fmla="*/ 95535 h 1651379"/>
              <a:gd name="connsiteX88" fmla="*/ 3028944 w 4339129"/>
              <a:gd name="connsiteY88" fmla="*/ 68239 h 1651379"/>
              <a:gd name="connsiteX89" fmla="*/ 2988001 w 4339129"/>
              <a:gd name="connsiteY89" fmla="*/ 54591 h 1651379"/>
              <a:gd name="connsiteX90" fmla="*/ 2892466 w 4339129"/>
              <a:gd name="connsiteY90" fmla="*/ 0 h 1651379"/>
              <a:gd name="connsiteX91" fmla="*/ 2223726 w 4339129"/>
              <a:gd name="connsiteY91" fmla="*/ 13648 h 1651379"/>
              <a:gd name="connsiteX92" fmla="*/ 2128192 w 4339129"/>
              <a:gd name="connsiteY92" fmla="*/ 68239 h 1651379"/>
              <a:gd name="connsiteX93" fmla="*/ 2100896 w 4339129"/>
              <a:gd name="connsiteY93" fmla="*/ 109182 h 1651379"/>
              <a:gd name="connsiteX94" fmla="*/ 2046305 w 4339129"/>
              <a:gd name="connsiteY94" fmla="*/ 95535 h 1651379"/>
              <a:gd name="connsiteX95" fmla="*/ 2019010 w 4339129"/>
              <a:gd name="connsiteY95" fmla="*/ 150126 h 1651379"/>
              <a:gd name="connsiteX96" fmla="*/ 2005362 w 4339129"/>
              <a:gd name="connsiteY96" fmla="*/ 300251 h 16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4339129" h="1651379">
                <a:moveTo>
                  <a:pt x="2005362" y="300251"/>
                </a:moveTo>
                <a:cubicBezTo>
                  <a:pt x="1991714" y="311624"/>
                  <a:pt x="1976527" y="251201"/>
                  <a:pt x="1937123" y="218364"/>
                </a:cubicBezTo>
                <a:cubicBezTo>
                  <a:pt x="1924522" y="207863"/>
                  <a:pt x="1908439" y="201966"/>
                  <a:pt x="1896180" y="191069"/>
                </a:cubicBezTo>
                <a:cubicBezTo>
                  <a:pt x="1867329" y="165423"/>
                  <a:pt x="1851742" y="118544"/>
                  <a:pt x="1814293" y="109182"/>
                </a:cubicBezTo>
                <a:cubicBezTo>
                  <a:pt x="1777899" y="100084"/>
                  <a:pt x="1740700" y="93750"/>
                  <a:pt x="1705111" y="81887"/>
                </a:cubicBezTo>
                <a:cubicBezTo>
                  <a:pt x="1691463" y="77338"/>
                  <a:pt x="1678508" y="69386"/>
                  <a:pt x="1664168" y="68239"/>
                </a:cubicBezTo>
                <a:cubicBezTo>
                  <a:pt x="1564300" y="60249"/>
                  <a:pt x="1464001" y="59140"/>
                  <a:pt x="1363917" y="54591"/>
                </a:cubicBezTo>
                <a:cubicBezTo>
                  <a:pt x="1280170" y="26677"/>
                  <a:pt x="1335478" y="38909"/>
                  <a:pt x="1186496" y="54591"/>
                </a:cubicBezTo>
                <a:lnTo>
                  <a:pt x="1063666" y="68239"/>
                </a:lnTo>
                <a:cubicBezTo>
                  <a:pt x="1004839" y="87849"/>
                  <a:pt x="990511" y="93788"/>
                  <a:pt x="913541" y="109182"/>
                </a:cubicBezTo>
                <a:cubicBezTo>
                  <a:pt x="890795" y="113731"/>
                  <a:pt x="867806" y="117204"/>
                  <a:pt x="845302" y="122830"/>
                </a:cubicBezTo>
                <a:cubicBezTo>
                  <a:pt x="831346" y="126319"/>
                  <a:pt x="818191" y="132526"/>
                  <a:pt x="804359" y="136478"/>
                </a:cubicBezTo>
                <a:cubicBezTo>
                  <a:pt x="684375" y="170760"/>
                  <a:pt x="807012" y="131046"/>
                  <a:pt x="708825" y="163773"/>
                </a:cubicBezTo>
                <a:cubicBezTo>
                  <a:pt x="695177" y="172872"/>
                  <a:pt x="682870" y="184407"/>
                  <a:pt x="667881" y="191069"/>
                </a:cubicBezTo>
                <a:cubicBezTo>
                  <a:pt x="641589" y="202754"/>
                  <a:pt x="611729" y="205497"/>
                  <a:pt x="585995" y="218364"/>
                </a:cubicBezTo>
                <a:lnTo>
                  <a:pt x="531404" y="245660"/>
                </a:lnTo>
                <a:cubicBezTo>
                  <a:pt x="458615" y="354841"/>
                  <a:pt x="554150" y="222914"/>
                  <a:pt x="463165" y="313899"/>
                </a:cubicBezTo>
                <a:cubicBezTo>
                  <a:pt x="417675" y="359389"/>
                  <a:pt x="458612" y="354844"/>
                  <a:pt x="394926" y="382138"/>
                </a:cubicBezTo>
                <a:cubicBezTo>
                  <a:pt x="333692" y="408381"/>
                  <a:pt x="352520" y="382868"/>
                  <a:pt x="299392" y="409433"/>
                </a:cubicBezTo>
                <a:cubicBezTo>
                  <a:pt x="210085" y="454087"/>
                  <a:pt x="308058" y="417303"/>
                  <a:pt x="217505" y="477672"/>
                </a:cubicBezTo>
                <a:cubicBezTo>
                  <a:pt x="205535" y="485652"/>
                  <a:pt x="190210" y="486771"/>
                  <a:pt x="176562" y="491320"/>
                </a:cubicBezTo>
                <a:cubicBezTo>
                  <a:pt x="162914" y="504968"/>
                  <a:pt x="147975" y="517436"/>
                  <a:pt x="135619" y="532263"/>
                </a:cubicBezTo>
                <a:cubicBezTo>
                  <a:pt x="125118" y="544864"/>
                  <a:pt x="121131" y="562959"/>
                  <a:pt x="108323" y="573206"/>
                </a:cubicBezTo>
                <a:cubicBezTo>
                  <a:pt x="97089" y="582193"/>
                  <a:pt x="81028" y="582305"/>
                  <a:pt x="67380" y="586854"/>
                </a:cubicBezTo>
                <a:cubicBezTo>
                  <a:pt x="0" y="721612"/>
                  <a:pt x="26476" y="646404"/>
                  <a:pt x="53732" y="928048"/>
                </a:cubicBezTo>
                <a:cubicBezTo>
                  <a:pt x="58201" y="974226"/>
                  <a:pt x="69776" y="1019517"/>
                  <a:pt x="81028" y="1064526"/>
                </a:cubicBezTo>
                <a:cubicBezTo>
                  <a:pt x="85577" y="1082723"/>
                  <a:pt x="87286" y="1101877"/>
                  <a:pt x="94675" y="1119117"/>
                </a:cubicBezTo>
                <a:cubicBezTo>
                  <a:pt x="101136" y="1134193"/>
                  <a:pt x="112872" y="1146412"/>
                  <a:pt x="121971" y="1160060"/>
                </a:cubicBezTo>
                <a:cubicBezTo>
                  <a:pt x="122650" y="1163454"/>
                  <a:pt x="138077" y="1255255"/>
                  <a:pt x="149266" y="1269242"/>
                </a:cubicBezTo>
                <a:cubicBezTo>
                  <a:pt x="159513" y="1282050"/>
                  <a:pt x="176562" y="1287439"/>
                  <a:pt x="190210" y="1296538"/>
                </a:cubicBezTo>
                <a:cubicBezTo>
                  <a:pt x="217048" y="1336796"/>
                  <a:pt x="219042" y="1345586"/>
                  <a:pt x="258448" y="1378424"/>
                </a:cubicBezTo>
                <a:cubicBezTo>
                  <a:pt x="271049" y="1388925"/>
                  <a:pt x="283479" y="1401742"/>
                  <a:pt x="299392" y="1405720"/>
                </a:cubicBezTo>
                <a:cubicBezTo>
                  <a:pt x="339357" y="1415711"/>
                  <a:pt x="381279" y="1414818"/>
                  <a:pt x="422222" y="1419367"/>
                </a:cubicBezTo>
                <a:cubicBezTo>
                  <a:pt x="449517" y="1428466"/>
                  <a:pt x="480168" y="1430703"/>
                  <a:pt x="504108" y="1446663"/>
                </a:cubicBezTo>
                <a:cubicBezTo>
                  <a:pt x="517756" y="1455761"/>
                  <a:pt x="529227" y="1469642"/>
                  <a:pt x="545051" y="1473958"/>
                </a:cubicBezTo>
                <a:cubicBezTo>
                  <a:pt x="580436" y="1483608"/>
                  <a:pt x="617983" y="1482029"/>
                  <a:pt x="654234" y="1487606"/>
                </a:cubicBezTo>
                <a:cubicBezTo>
                  <a:pt x="677161" y="1491133"/>
                  <a:pt x="700093" y="1495151"/>
                  <a:pt x="722472" y="1501254"/>
                </a:cubicBezTo>
                <a:cubicBezTo>
                  <a:pt x="750230" y="1508824"/>
                  <a:pt x="776446" y="1521571"/>
                  <a:pt x="804359" y="1528549"/>
                </a:cubicBezTo>
                <a:cubicBezTo>
                  <a:pt x="976524" y="1571591"/>
                  <a:pt x="706597" y="1505650"/>
                  <a:pt x="940837" y="1555845"/>
                </a:cubicBezTo>
                <a:cubicBezTo>
                  <a:pt x="1141609" y="1598868"/>
                  <a:pt x="956044" y="1572700"/>
                  <a:pt x="1172848" y="1596788"/>
                </a:cubicBezTo>
                <a:cubicBezTo>
                  <a:pt x="1295702" y="1627502"/>
                  <a:pt x="1144927" y="1592134"/>
                  <a:pt x="1336622" y="1624084"/>
                </a:cubicBezTo>
                <a:cubicBezTo>
                  <a:pt x="1355124" y="1627168"/>
                  <a:pt x="1372559" y="1635768"/>
                  <a:pt x="1391213" y="1637732"/>
                </a:cubicBezTo>
                <a:cubicBezTo>
                  <a:pt x="1459227" y="1644891"/>
                  <a:pt x="1527690" y="1646830"/>
                  <a:pt x="1595929" y="1651379"/>
                </a:cubicBezTo>
                <a:cubicBezTo>
                  <a:pt x="1696313" y="1584457"/>
                  <a:pt x="1579676" y="1646654"/>
                  <a:pt x="1677816" y="1637732"/>
                </a:cubicBezTo>
                <a:cubicBezTo>
                  <a:pt x="1715176" y="1634336"/>
                  <a:pt x="1749567" y="1612931"/>
                  <a:pt x="1786998" y="1610436"/>
                </a:cubicBezTo>
                <a:lnTo>
                  <a:pt x="1991714" y="1596788"/>
                </a:lnTo>
                <a:cubicBezTo>
                  <a:pt x="2005362" y="1587690"/>
                  <a:pt x="2017986" y="1576828"/>
                  <a:pt x="2032657" y="1569493"/>
                </a:cubicBezTo>
                <a:cubicBezTo>
                  <a:pt x="2045524" y="1563059"/>
                  <a:pt x="2061631" y="1563825"/>
                  <a:pt x="2073601" y="1555845"/>
                </a:cubicBezTo>
                <a:cubicBezTo>
                  <a:pt x="2089660" y="1545139"/>
                  <a:pt x="2100896" y="1528550"/>
                  <a:pt x="2114544" y="1514902"/>
                </a:cubicBezTo>
                <a:cubicBezTo>
                  <a:pt x="2123643" y="1487606"/>
                  <a:pt x="2134862" y="1460928"/>
                  <a:pt x="2141840" y="1433015"/>
                </a:cubicBezTo>
                <a:cubicBezTo>
                  <a:pt x="2150938" y="1396621"/>
                  <a:pt x="2157272" y="1359422"/>
                  <a:pt x="2169135" y="1323833"/>
                </a:cubicBezTo>
                <a:cubicBezTo>
                  <a:pt x="2188715" y="1265096"/>
                  <a:pt x="2179294" y="1296846"/>
                  <a:pt x="2196431" y="1228299"/>
                </a:cubicBezTo>
                <a:cubicBezTo>
                  <a:pt x="2213926" y="1232673"/>
                  <a:pt x="2272383" y="1245803"/>
                  <a:pt x="2291965" y="1255594"/>
                </a:cubicBezTo>
                <a:cubicBezTo>
                  <a:pt x="2306636" y="1262930"/>
                  <a:pt x="2320649" y="1271993"/>
                  <a:pt x="2332908" y="1282890"/>
                </a:cubicBezTo>
                <a:cubicBezTo>
                  <a:pt x="2361759" y="1308536"/>
                  <a:pt x="2382677" y="1343364"/>
                  <a:pt x="2414795" y="1364776"/>
                </a:cubicBezTo>
                <a:cubicBezTo>
                  <a:pt x="2508651" y="1427347"/>
                  <a:pt x="2465559" y="1408993"/>
                  <a:pt x="2537625" y="1433015"/>
                </a:cubicBezTo>
                <a:cubicBezTo>
                  <a:pt x="2551273" y="1442114"/>
                  <a:pt x="2563579" y="1453649"/>
                  <a:pt x="2578568" y="1460311"/>
                </a:cubicBezTo>
                <a:cubicBezTo>
                  <a:pt x="2643448" y="1489147"/>
                  <a:pt x="2673678" y="1489810"/>
                  <a:pt x="2742341" y="1501254"/>
                </a:cubicBezTo>
                <a:cubicBezTo>
                  <a:pt x="2841215" y="1534213"/>
                  <a:pt x="2780670" y="1517789"/>
                  <a:pt x="2974353" y="1528549"/>
                </a:cubicBezTo>
                <a:cubicBezTo>
                  <a:pt x="3074386" y="1534106"/>
                  <a:pt x="3174520" y="1537648"/>
                  <a:pt x="3274604" y="1542197"/>
                </a:cubicBezTo>
                <a:cubicBezTo>
                  <a:pt x="3417974" y="1556534"/>
                  <a:pt x="3404189" y="1564254"/>
                  <a:pt x="3547559" y="1542197"/>
                </a:cubicBezTo>
                <a:cubicBezTo>
                  <a:pt x="3583250" y="1536706"/>
                  <a:pt x="3610358" y="1514348"/>
                  <a:pt x="3643093" y="1501254"/>
                </a:cubicBezTo>
                <a:cubicBezTo>
                  <a:pt x="3669807" y="1490568"/>
                  <a:pt x="3701040" y="1489918"/>
                  <a:pt x="3724980" y="1473958"/>
                </a:cubicBezTo>
                <a:lnTo>
                  <a:pt x="3806866" y="1419367"/>
                </a:lnTo>
                <a:cubicBezTo>
                  <a:pt x="3811415" y="1405719"/>
                  <a:pt x="3811304" y="1389476"/>
                  <a:pt x="3820514" y="1378424"/>
                </a:cubicBezTo>
                <a:cubicBezTo>
                  <a:pt x="3859487" y="1331657"/>
                  <a:pt x="3878291" y="1338520"/>
                  <a:pt x="3929696" y="1323833"/>
                </a:cubicBezTo>
                <a:cubicBezTo>
                  <a:pt x="3943529" y="1319881"/>
                  <a:pt x="3956992" y="1314734"/>
                  <a:pt x="3970640" y="1310185"/>
                </a:cubicBezTo>
                <a:cubicBezTo>
                  <a:pt x="3979738" y="1296537"/>
                  <a:pt x="3986337" y="1280840"/>
                  <a:pt x="3997935" y="1269242"/>
                </a:cubicBezTo>
                <a:cubicBezTo>
                  <a:pt x="4009533" y="1257644"/>
                  <a:pt x="4026277" y="1252447"/>
                  <a:pt x="4038878" y="1241946"/>
                </a:cubicBezTo>
                <a:cubicBezTo>
                  <a:pt x="4053705" y="1229590"/>
                  <a:pt x="4064994" y="1213359"/>
                  <a:pt x="4079822" y="1201003"/>
                </a:cubicBezTo>
                <a:cubicBezTo>
                  <a:pt x="4092423" y="1190503"/>
                  <a:pt x="4108164" y="1184209"/>
                  <a:pt x="4120765" y="1173708"/>
                </a:cubicBezTo>
                <a:cubicBezTo>
                  <a:pt x="4135592" y="1161352"/>
                  <a:pt x="4149147" y="1147418"/>
                  <a:pt x="4161708" y="1132764"/>
                </a:cubicBezTo>
                <a:cubicBezTo>
                  <a:pt x="4176511" y="1115494"/>
                  <a:pt x="4184142" y="1091394"/>
                  <a:pt x="4202651" y="1078173"/>
                </a:cubicBezTo>
                <a:cubicBezTo>
                  <a:pt x="4217915" y="1067271"/>
                  <a:pt x="4239046" y="1069075"/>
                  <a:pt x="4257243" y="1064526"/>
                </a:cubicBezTo>
                <a:cubicBezTo>
                  <a:pt x="4291545" y="961614"/>
                  <a:pt x="4241284" y="1084474"/>
                  <a:pt x="4311834" y="996287"/>
                </a:cubicBezTo>
                <a:cubicBezTo>
                  <a:pt x="4325979" y="978606"/>
                  <a:pt x="4338990" y="874290"/>
                  <a:pt x="4339129" y="873457"/>
                </a:cubicBezTo>
                <a:cubicBezTo>
                  <a:pt x="4296463" y="702796"/>
                  <a:pt x="4339129" y="914978"/>
                  <a:pt x="4339129" y="777923"/>
                </a:cubicBezTo>
                <a:cubicBezTo>
                  <a:pt x="4339129" y="677736"/>
                  <a:pt x="4333470" y="577540"/>
                  <a:pt x="4325481" y="477672"/>
                </a:cubicBezTo>
                <a:cubicBezTo>
                  <a:pt x="4324334" y="463332"/>
                  <a:pt x="4318267" y="449596"/>
                  <a:pt x="4311834" y="436729"/>
                </a:cubicBezTo>
                <a:cubicBezTo>
                  <a:pt x="4304498" y="422058"/>
                  <a:pt x="4296137" y="407384"/>
                  <a:pt x="4284538" y="395785"/>
                </a:cubicBezTo>
                <a:cubicBezTo>
                  <a:pt x="4258082" y="369329"/>
                  <a:pt x="4235951" y="365942"/>
                  <a:pt x="4202651" y="354842"/>
                </a:cubicBezTo>
                <a:cubicBezTo>
                  <a:pt x="4157807" y="324946"/>
                  <a:pt x="4102070" y="285341"/>
                  <a:pt x="4052526" y="272955"/>
                </a:cubicBezTo>
                <a:lnTo>
                  <a:pt x="3943344" y="245660"/>
                </a:lnTo>
                <a:cubicBezTo>
                  <a:pt x="3918975" y="229414"/>
                  <a:pt x="3875518" y="197996"/>
                  <a:pt x="3847810" y="191069"/>
                </a:cubicBezTo>
                <a:cubicBezTo>
                  <a:pt x="3812228" y="182174"/>
                  <a:pt x="3774677" y="184180"/>
                  <a:pt x="3738628" y="177421"/>
                </a:cubicBezTo>
                <a:cubicBezTo>
                  <a:pt x="3660283" y="162731"/>
                  <a:pt x="3619975" y="146969"/>
                  <a:pt x="3547559" y="122830"/>
                </a:cubicBezTo>
                <a:cubicBezTo>
                  <a:pt x="3533911" y="118281"/>
                  <a:pt x="3520993" y="109678"/>
                  <a:pt x="3506616" y="109182"/>
                </a:cubicBezTo>
                <a:lnTo>
                  <a:pt x="3110831" y="95535"/>
                </a:lnTo>
                <a:lnTo>
                  <a:pt x="3028944" y="68239"/>
                </a:lnTo>
                <a:cubicBezTo>
                  <a:pt x="3015296" y="63690"/>
                  <a:pt x="3000868" y="61024"/>
                  <a:pt x="2988001" y="54591"/>
                </a:cubicBezTo>
                <a:cubicBezTo>
                  <a:pt x="2918739" y="19961"/>
                  <a:pt x="2950338" y="38581"/>
                  <a:pt x="2892466" y="0"/>
                </a:cubicBezTo>
                <a:lnTo>
                  <a:pt x="2223726" y="13648"/>
                </a:lnTo>
                <a:cubicBezTo>
                  <a:pt x="2191247" y="14897"/>
                  <a:pt x="2146789" y="49642"/>
                  <a:pt x="2128192" y="68239"/>
                </a:cubicBezTo>
                <a:cubicBezTo>
                  <a:pt x="2116594" y="79837"/>
                  <a:pt x="2109995" y="95534"/>
                  <a:pt x="2100896" y="109182"/>
                </a:cubicBezTo>
                <a:cubicBezTo>
                  <a:pt x="2082699" y="104633"/>
                  <a:pt x="2063082" y="87146"/>
                  <a:pt x="2046305" y="95535"/>
                </a:cubicBezTo>
                <a:cubicBezTo>
                  <a:pt x="2028108" y="104634"/>
                  <a:pt x="2030835" y="133571"/>
                  <a:pt x="2019010" y="150126"/>
                </a:cubicBezTo>
                <a:cubicBezTo>
                  <a:pt x="1961982" y="229965"/>
                  <a:pt x="2019010" y="288878"/>
                  <a:pt x="2005362" y="300251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Arc 45"/>
          <p:cNvSpPr/>
          <p:nvPr/>
        </p:nvSpPr>
        <p:spPr>
          <a:xfrm>
            <a:off x="2743200" y="4953000"/>
            <a:ext cx="762000" cy="1524000"/>
          </a:xfrm>
          <a:prstGeom prst="arc">
            <a:avLst>
              <a:gd name="adj1" fmla="val 15774149"/>
              <a:gd name="adj2" fmla="val 48100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8" name="Arc 47"/>
          <p:cNvSpPr/>
          <p:nvPr/>
        </p:nvSpPr>
        <p:spPr>
          <a:xfrm rot="11294890">
            <a:off x="5364163" y="4848225"/>
            <a:ext cx="768350" cy="1504950"/>
          </a:xfrm>
          <a:prstGeom prst="arc">
            <a:avLst>
              <a:gd name="adj1" fmla="val 15710671"/>
              <a:gd name="adj2" fmla="val 436405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2660650" y="5432425"/>
            <a:ext cx="228600" cy="176213"/>
          </a:xfrm>
          <a:custGeom>
            <a:avLst/>
            <a:gdLst>
              <a:gd name="connsiteX0" fmla="*/ 0 w 228435"/>
              <a:gd name="connsiteY0" fmla="*/ 0 h 177421"/>
              <a:gd name="connsiteX1" fmla="*/ 68239 w 228435"/>
              <a:gd name="connsiteY1" fmla="*/ 13648 h 177421"/>
              <a:gd name="connsiteX2" fmla="*/ 163774 w 228435"/>
              <a:gd name="connsiteY2" fmla="*/ 27295 h 177421"/>
              <a:gd name="connsiteX3" fmla="*/ 204717 w 228435"/>
              <a:gd name="connsiteY3" fmla="*/ 40943 h 177421"/>
              <a:gd name="connsiteX4" fmla="*/ 218365 w 228435"/>
              <a:gd name="connsiteY4" fmla="*/ 177421 h 17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5" h="177421">
                <a:moveTo>
                  <a:pt x="0" y="0"/>
                </a:moveTo>
                <a:cubicBezTo>
                  <a:pt x="22746" y="4549"/>
                  <a:pt x="45358" y="9835"/>
                  <a:pt x="68239" y="13648"/>
                </a:cubicBezTo>
                <a:cubicBezTo>
                  <a:pt x="99970" y="18936"/>
                  <a:pt x="132230" y="20986"/>
                  <a:pt x="163774" y="27295"/>
                </a:cubicBezTo>
                <a:cubicBezTo>
                  <a:pt x="177881" y="30116"/>
                  <a:pt x="191069" y="36394"/>
                  <a:pt x="204717" y="40943"/>
                </a:cubicBezTo>
                <a:cubicBezTo>
                  <a:pt x="228435" y="112098"/>
                  <a:pt x="218365" y="67501"/>
                  <a:pt x="218365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0" name="Freeform 59"/>
          <p:cNvSpPr/>
          <p:nvPr/>
        </p:nvSpPr>
        <p:spPr>
          <a:xfrm>
            <a:off x="2552700" y="5868988"/>
            <a:ext cx="171450" cy="190500"/>
          </a:xfrm>
          <a:custGeom>
            <a:avLst/>
            <a:gdLst>
              <a:gd name="connsiteX0" fmla="*/ 0 w 172431"/>
              <a:gd name="connsiteY0" fmla="*/ 191069 h 191069"/>
              <a:gd name="connsiteX1" fmla="*/ 81887 w 172431"/>
              <a:gd name="connsiteY1" fmla="*/ 54591 h 191069"/>
              <a:gd name="connsiteX2" fmla="*/ 150126 w 172431"/>
              <a:gd name="connsiteY2" fmla="*/ 0 h 191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2431" h="191069">
                <a:moveTo>
                  <a:pt x="0" y="191069"/>
                </a:moveTo>
                <a:cubicBezTo>
                  <a:pt x="45493" y="54591"/>
                  <a:pt x="1" y="81887"/>
                  <a:pt x="81887" y="54591"/>
                </a:cubicBezTo>
                <a:cubicBezTo>
                  <a:pt x="172431" y="72700"/>
                  <a:pt x="150126" y="91436"/>
                  <a:pt x="150126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3001963" y="5622925"/>
            <a:ext cx="168275" cy="300038"/>
          </a:xfrm>
          <a:custGeom>
            <a:avLst/>
            <a:gdLst>
              <a:gd name="connsiteX0" fmla="*/ 0 w 168090"/>
              <a:gd name="connsiteY0" fmla="*/ 300250 h 300250"/>
              <a:gd name="connsiteX1" fmla="*/ 109183 w 168090"/>
              <a:gd name="connsiteY1" fmla="*/ 109182 h 300250"/>
              <a:gd name="connsiteX2" fmla="*/ 150126 w 168090"/>
              <a:gd name="connsiteY2" fmla="*/ 81886 h 300250"/>
              <a:gd name="connsiteX3" fmla="*/ 163774 w 168090"/>
              <a:gd name="connsiteY3" fmla="*/ 0 h 3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90" h="300250">
                <a:moveTo>
                  <a:pt x="0" y="300250"/>
                </a:moveTo>
                <a:cubicBezTo>
                  <a:pt x="69850" y="90703"/>
                  <a:pt x="3" y="171571"/>
                  <a:pt x="109183" y="109182"/>
                </a:cubicBezTo>
                <a:cubicBezTo>
                  <a:pt x="123424" y="101044"/>
                  <a:pt x="136478" y="90985"/>
                  <a:pt x="150126" y="81886"/>
                </a:cubicBezTo>
                <a:cubicBezTo>
                  <a:pt x="168090" y="27996"/>
                  <a:pt x="163774" y="55329"/>
                  <a:pt x="163774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2" name="Freeform 71"/>
          <p:cNvSpPr/>
          <p:nvPr/>
        </p:nvSpPr>
        <p:spPr>
          <a:xfrm>
            <a:off x="3048000" y="5181600"/>
            <a:ext cx="168275" cy="300038"/>
          </a:xfrm>
          <a:custGeom>
            <a:avLst/>
            <a:gdLst>
              <a:gd name="connsiteX0" fmla="*/ 0 w 168090"/>
              <a:gd name="connsiteY0" fmla="*/ 300250 h 300250"/>
              <a:gd name="connsiteX1" fmla="*/ 109183 w 168090"/>
              <a:gd name="connsiteY1" fmla="*/ 109182 h 300250"/>
              <a:gd name="connsiteX2" fmla="*/ 150126 w 168090"/>
              <a:gd name="connsiteY2" fmla="*/ 81886 h 300250"/>
              <a:gd name="connsiteX3" fmla="*/ 163774 w 168090"/>
              <a:gd name="connsiteY3" fmla="*/ 0 h 3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90" h="300250">
                <a:moveTo>
                  <a:pt x="0" y="300250"/>
                </a:moveTo>
                <a:cubicBezTo>
                  <a:pt x="69850" y="90703"/>
                  <a:pt x="3" y="171571"/>
                  <a:pt x="109183" y="109182"/>
                </a:cubicBezTo>
                <a:cubicBezTo>
                  <a:pt x="123424" y="101044"/>
                  <a:pt x="136478" y="90985"/>
                  <a:pt x="150126" y="81886"/>
                </a:cubicBezTo>
                <a:cubicBezTo>
                  <a:pt x="168090" y="27996"/>
                  <a:pt x="163774" y="55329"/>
                  <a:pt x="163774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4" name="Freeform 73"/>
          <p:cNvSpPr/>
          <p:nvPr/>
        </p:nvSpPr>
        <p:spPr>
          <a:xfrm>
            <a:off x="2819400" y="6019800"/>
            <a:ext cx="228600" cy="177800"/>
          </a:xfrm>
          <a:custGeom>
            <a:avLst/>
            <a:gdLst>
              <a:gd name="connsiteX0" fmla="*/ 0 w 228435"/>
              <a:gd name="connsiteY0" fmla="*/ 0 h 177421"/>
              <a:gd name="connsiteX1" fmla="*/ 68239 w 228435"/>
              <a:gd name="connsiteY1" fmla="*/ 13648 h 177421"/>
              <a:gd name="connsiteX2" fmla="*/ 163774 w 228435"/>
              <a:gd name="connsiteY2" fmla="*/ 27295 h 177421"/>
              <a:gd name="connsiteX3" fmla="*/ 204717 w 228435"/>
              <a:gd name="connsiteY3" fmla="*/ 40943 h 177421"/>
              <a:gd name="connsiteX4" fmla="*/ 218365 w 228435"/>
              <a:gd name="connsiteY4" fmla="*/ 177421 h 17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5" h="177421">
                <a:moveTo>
                  <a:pt x="0" y="0"/>
                </a:moveTo>
                <a:cubicBezTo>
                  <a:pt x="22746" y="4549"/>
                  <a:pt x="45358" y="9835"/>
                  <a:pt x="68239" y="13648"/>
                </a:cubicBezTo>
                <a:cubicBezTo>
                  <a:pt x="99970" y="18936"/>
                  <a:pt x="132230" y="20986"/>
                  <a:pt x="163774" y="27295"/>
                </a:cubicBezTo>
                <a:cubicBezTo>
                  <a:pt x="177881" y="30116"/>
                  <a:pt x="191069" y="36394"/>
                  <a:pt x="204717" y="40943"/>
                </a:cubicBezTo>
                <a:cubicBezTo>
                  <a:pt x="228435" y="112098"/>
                  <a:pt x="218365" y="67501"/>
                  <a:pt x="218365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5" name="Freeform 74"/>
          <p:cNvSpPr/>
          <p:nvPr/>
        </p:nvSpPr>
        <p:spPr>
          <a:xfrm>
            <a:off x="5556250" y="5356225"/>
            <a:ext cx="228600" cy="176213"/>
          </a:xfrm>
          <a:custGeom>
            <a:avLst/>
            <a:gdLst>
              <a:gd name="connsiteX0" fmla="*/ 0 w 228435"/>
              <a:gd name="connsiteY0" fmla="*/ 0 h 177421"/>
              <a:gd name="connsiteX1" fmla="*/ 68239 w 228435"/>
              <a:gd name="connsiteY1" fmla="*/ 13648 h 177421"/>
              <a:gd name="connsiteX2" fmla="*/ 163774 w 228435"/>
              <a:gd name="connsiteY2" fmla="*/ 27295 h 177421"/>
              <a:gd name="connsiteX3" fmla="*/ 204717 w 228435"/>
              <a:gd name="connsiteY3" fmla="*/ 40943 h 177421"/>
              <a:gd name="connsiteX4" fmla="*/ 218365 w 228435"/>
              <a:gd name="connsiteY4" fmla="*/ 177421 h 17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5" h="177421">
                <a:moveTo>
                  <a:pt x="0" y="0"/>
                </a:moveTo>
                <a:cubicBezTo>
                  <a:pt x="22746" y="4549"/>
                  <a:pt x="45358" y="9835"/>
                  <a:pt x="68239" y="13648"/>
                </a:cubicBezTo>
                <a:cubicBezTo>
                  <a:pt x="99970" y="18936"/>
                  <a:pt x="132230" y="20986"/>
                  <a:pt x="163774" y="27295"/>
                </a:cubicBezTo>
                <a:cubicBezTo>
                  <a:pt x="177881" y="30116"/>
                  <a:pt x="191069" y="36394"/>
                  <a:pt x="204717" y="40943"/>
                </a:cubicBezTo>
                <a:cubicBezTo>
                  <a:pt x="228435" y="112098"/>
                  <a:pt x="218365" y="67501"/>
                  <a:pt x="218365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Freeform 82"/>
          <p:cNvSpPr/>
          <p:nvPr/>
        </p:nvSpPr>
        <p:spPr>
          <a:xfrm>
            <a:off x="5448300" y="5792788"/>
            <a:ext cx="171450" cy="190500"/>
          </a:xfrm>
          <a:custGeom>
            <a:avLst/>
            <a:gdLst>
              <a:gd name="connsiteX0" fmla="*/ 0 w 172431"/>
              <a:gd name="connsiteY0" fmla="*/ 191069 h 191069"/>
              <a:gd name="connsiteX1" fmla="*/ 81887 w 172431"/>
              <a:gd name="connsiteY1" fmla="*/ 54591 h 191069"/>
              <a:gd name="connsiteX2" fmla="*/ 150126 w 172431"/>
              <a:gd name="connsiteY2" fmla="*/ 0 h 191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2431" h="191069">
                <a:moveTo>
                  <a:pt x="0" y="191069"/>
                </a:moveTo>
                <a:cubicBezTo>
                  <a:pt x="45493" y="54591"/>
                  <a:pt x="1" y="81887"/>
                  <a:pt x="81887" y="54591"/>
                </a:cubicBezTo>
                <a:cubicBezTo>
                  <a:pt x="172431" y="72700"/>
                  <a:pt x="150126" y="91436"/>
                  <a:pt x="150126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4" name="Freeform 83"/>
          <p:cNvSpPr/>
          <p:nvPr/>
        </p:nvSpPr>
        <p:spPr>
          <a:xfrm>
            <a:off x="5897563" y="5546725"/>
            <a:ext cx="168275" cy="300038"/>
          </a:xfrm>
          <a:custGeom>
            <a:avLst/>
            <a:gdLst>
              <a:gd name="connsiteX0" fmla="*/ 0 w 168090"/>
              <a:gd name="connsiteY0" fmla="*/ 300250 h 300250"/>
              <a:gd name="connsiteX1" fmla="*/ 109183 w 168090"/>
              <a:gd name="connsiteY1" fmla="*/ 109182 h 300250"/>
              <a:gd name="connsiteX2" fmla="*/ 150126 w 168090"/>
              <a:gd name="connsiteY2" fmla="*/ 81886 h 300250"/>
              <a:gd name="connsiteX3" fmla="*/ 163774 w 168090"/>
              <a:gd name="connsiteY3" fmla="*/ 0 h 3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90" h="300250">
                <a:moveTo>
                  <a:pt x="0" y="300250"/>
                </a:moveTo>
                <a:cubicBezTo>
                  <a:pt x="69850" y="90703"/>
                  <a:pt x="3" y="171571"/>
                  <a:pt x="109183" y="109182"/>
                </a:cubicBezTo>
                <a:cubicBezTo>
                  <a:pt x="123424" y="101044"/>
                  <a:pt x="136478" y="90985"/>
                  <a:pt x="150126" y="81886"/>
                </a:cubicBezTo>
                <a:cubicBezTo>
                  <a:pt x="168090" y="27996"/>
                  <a:pt x="163774" y="55329"/>
                  <a:pt x="163774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5" name="Freeform 84"/>
          <p:cNvSpPr/>
          <p:nvPr/>
        </p:nvSpPr>
        <p:spPr>
          <a:xfrm>
            <a:off x="5943600" y="5105400"/>
            <a:ext cx="168275" cy="300038"/>
          </a:xfrm>
          <a:custGeom>
            <a:avLst/>
            <a:gdLst>
              <a:gd name="connsiteX0" fmla="*/ 0 w 168090"/>
              <a:gd name="connsiteY0" fmla="*/ 300250 h 300250"/>
              <a:gd name="connsiteX1" fmla="*/ 109183 w 168090"/>
              <a:gd name="connsiteY1" fmla="*/ 109182 h 300250"/>
              <a:gd name="connsiteX2" fmla="*/ 150126 w 168090"/>
              <a:gd name="connsiteY2" fmla="*/ 81886 h 300250"/>
              <a:gd name="connsiteX3" fmla="*/ 163774 w 168090"/>
              <a:gd name="connsiteY3" fmla="*/ 0 h 3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90" h="300250">
                <a:moveTo>
                  <a:pt x="0" y="300250"/>
                </a:moveTo>
                <a:cubicBezTo>
                  <a:pt x="69850" y="90703"/>
                  <a:pt x="3" y="171571"/>
                  <a:pt x="109183" y="109182"/>
                </a:cubicBezTo>
                <a:cubicBezTo>
                  <a:pt x="123424" y="101044"/>
                  <a:pt x="136478" y="90985"/>
                  <a:pt x="150126" y="81886"/>
                </a:cubicBezTo>
                <a:cubicBezTo>
                  <a:pt x="168090" y="27996"/>
                  <a:pt x="163774" y="55329"/>
                  <a:pt x="163774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5715000" y="5943600"/>
            <a:ext cx="228600" cy="177800"/>
          </a:xfrm>
          <a:custGeom>
            <a:avLst/>
            <a:gdLst>
              <a:gd name="connsiteX0" fmla="*/ 0 w 228435"/>
              <a:gd name="connsiteY0" fmla="*/ 0 h 177421"/>
              <a:gd name="connsiteX1" fmla="*/ 68239 w 228435"/>
              <a:gd name="connsiteY1" fmla="*/ 13648 h 177421"/>
              <a:gd name="connsiteX2" fmla="*/ 163774 w 228435"/>
              <a:gd name="connsiteY2" fmla="*/ 27295 h 177421"/>
              <a:gd name="connsiteX3" fmla="*/ 204717 w 228435"/>
              <a:gd name="connsiteY3" fmla="*/ 40943 h 177421"/>
              <a:gd name="connsiteX4" fmla="*/ 218365 w 228435"/>
              <a:gd name="connsiteY4" fmla="*/ 177421 h 17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5" h="177421">
                <a:moveTo>
                  <a:pt x="0" y="0"/>
                </a:moveTo>
                <a:cubicBezTo>
                  <a:pt x="22746" y="4549"/>
                  <a:pt x="45358" y="9835"/>
                  <a:pt x="68239" y="13648"/>
                </a:cubicBezTo>
                <a:cubicBezTo>
                  <a:pt x="99970" y="18936"/>
                  <a:pt x="132230" y="20986"/>
                  <a:pt x="163774" y="27295"/>
                </a:cubicBezTo>
                <a:cubicBezTo>
                  <a:pt x="177881" y="30116"/>
                  <a:pt x="191069" y="36394"/>
                  <a:pt x="204717" y="40943"/>
                </a:cubicBezTo>
                <a:cubicBezTo>
                  <a:pt x="228435" y="112098"/>
                  <a:pt x="218365" y="67501"/>
                  <a:pt x="218365" y="177421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87" name="Straight Arrow Connector 86"/>
          <p:cNvCxnSpPr/>
          <p:nvPr/>
        </p:nvCxnSpPr>
        <p:spPr>
          <a:xfrm rot="10800000" flipV="1">
            <a:off x="6248400" y="5105400"/>
            <a:ext cx="990600" cy="4572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Rectangle 87"/>
          <p:cNvSpPr>
            <a:spLocks noChangeArrowheads="1"/>
          </p:cNvSpPr>
          <p:nvPr/>
        </p:nvSpPr>
        <p:spPr bwMode="auto">
          <a:xfrm>
            <a:off x="7239000" y="4876800"/>
            <a:ext cx="82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Nuclei</a:t>
            </a:r>
          </a:p>
        </p:txBody>
      </p:sp>
      <p:sp>
        <p:nvSpPr>
          <p:cNvPr id="19475" name="Rectangle 88"/>
          <p:cNvSpPr>
            <a:spLocks noChangeArrowheads="1"/>
          </p:cNvSpPr>
          <p:nvPr/>
        </p:nvSpPr>
        <p:spPr bwMode="auto">
          <a:xfrm>
            <a:off x="609600" y="4876800"/>
            <a:ext cx="82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Nuclei</a:t>
            </a:r>
          </a:p>
        </p:txBody>
      </p:sp>
      <p:cxnSp>
        <p:nvCxnSpPr>
          <p:cNvPr id="90" name="Straight Arrow Connector 89"/>
          <p:cNvCxnSpPr/>
          <p:nvPr/>
        </p:nvCxnSpPr>
        <p:spPr>
          <a:xfrm>
            <a:off x="1371600" y="5181600"/>
            <a:ext cx="8382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1524000" y="6019800"/>
            <a:ext cx="1066800" cy="3048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8" name="Rectangle 93"/>
          <p:cNvSpPr>
            <a:spLocks noChangeArrowheads="1"/>
          </p:cNvSpPr>
          <p:nvPr/>
        </p:nvSpPr>
        <p:spPr bwMode="auto">
          <a:xfrm>
            <a:off x="304800" y="6096000"/>
            <a:ext cx="1295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/>
              <a:t>Chromatin</a:t>
            </a:r>
          </a:p>
        </p:txBody>
      </p:sp>
    </p:spTree>
    <p:extLst>
      <p:ext uri="{BB962C8B-B14F-4D97-AF65-F5344CB8AC3E}">
        <p14:creationId xmlns:p14="http://schemas.microsoft.com/office/powerpoint/2010/main" val="483721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5BCC-16E1-7043-9282-A54E86EB0E5D}" type="slidenum">
              <a:rPr lang="en-US"/>
              <a:pPr/>
              <a:t>39</a:t>
            </a:fld>
            <a:endParaRPr lang="en-US"/>
          </a:p>
        </p:txBody>
      </p:sp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Telophase</a:t>
            </a:r>
            <a:endParaRPr lang="en-US"/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Sister chromatids at </a:t>
            </a: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opposite poles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Spindle </a:t>
            </a: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disassembles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Nuclear envelope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forms around each set of sister chromatids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Nucleolus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reappears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CYTOKINESIS</a:t>
            </a: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occurs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r>
              <a:rPr lang="en-US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Chromosomes reappear as </a:t>
            </a:r>
            <a:r>
              <a:rPr lang="en-US" sz="36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chromatin</a:t>
            </a:r>
          </a:p>
          <a:p>
            <a:pPr lvl="1">
              <a:lnSpc>
                <a:spcPct val="90000"/>
              </a:lnSpc>
              <a:buFont typeface="Wingdings" charset="0"/>
              <a:buChar char="ü"/>
            </a:pPr>
            <a:endParaRPr lang="en-US" sz="3600" b="1" dirty="0">
              <a:solidFill>
                <a:srgbClr val="339966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87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169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69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6" grpId="0" autoUpdateAnimBg="0"/>
      <p:bldP spid="169987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33042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cs typeface="+mj-cs"/>
              </a:rPr>
              <a:t>Mitosis</a:t>
            </a:r>
          </a:p>
        </p:txBody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838200"/>
            <a:ext cx="8610600" cy="2057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Clr>
                <a:schemeClr val="accent2"/>
              </a:buClr>
              <a:buFont typeface="Wingdings" charset="0"/>
              <a:buChar char="Ø"/>
              <a:defRPr/>
            </a:pPr>
            <a:r>
              <a:rPr lang="en-US" sz="2800" dirty="0" smtClean="0">
                <a:cs typeface="+mn-cs"/>
              </a:rPr>
              <a:t>Some haploid &amp; diploid cells divide by mitosis. </a:t>
            </a:r>
          </a:p>
          <a:p>
            <a:pPr eaLnBrk="1" hangingPunct="1">
              <a:lnSpc>
                <a:spcPct val="80000"/>
              </a:lnSpc>
              <a:buClr>
                <a:schemeClr val="accent2"/>
              </a:buClr>
              <a:buFont typeface="Wingdings" charset="0"/>
              <a:buChar char="Ø"/>
              <a:defRPr/>
            </a:pPr>
            <a:r>
              <a:rPr lang="en-US" sz="2800" dirty="0" smtClean="0">
                <a:cs typeface="+mn-cs"/>
              </a:rPr>
              <a:t>Each new cell receives one copy of every chromosome that was present in the original cell. </a:t>
            </a:r>
          </a:p>
          <a:p>
            <a:pPr eaLnBrk="1" hangingPunct="1">
              <a:lnSpc>
                <a:spcPct val="80000"/>
              </a:lnSpc>
              <a:buClr>
                <a:schemeClr val="accent2"/>
              </a:buClr>
              <a:buFont typeface="Wingdings" charset="0"/>
              <a:buChar char="Ø"/>
              <a:defRPr/>
            </a:pPr>
            <a:r>
              <a:rPr lang="en-US" sz="2800" dirty="0" smtClean="0">
                <a:cs typeface="+mn-cs"/>
              </a:rPr>
              <a:t>Produces 2 new cells that are both genetically identical to the original cell.</a:t>
            </a:r>
          </a:p>
        </p:txBody>
      </p:sp>
      <p:grpSp>
        <p:nvGrpSpPr>
          <p:cNvPr id="81923" name="Group 5"/>
          <p:cNvGrpSpPr>
            <a:grpSpLocks/>
          </p:cNvGrpSpPr>
          <p:nvPr/>
        </p:nvGrpSpPr>
        <p:grpSpPr bwMode="auto">
          <a:xfrm>
            <a:off x="381000" y="3962400"/>
            <a:ext cx="1881188" cy="1268413"/>
            <a:chOff x="672" y="1776"/>
            <a:chExt cx="1962" cy="1798"/>
          </a:xfrm>
        </p:grpSpPr>
        <p:sp>
          <p:nvSpPr>
            <p:cNvPr id="81981" name="Line 6"/>
            <p:cNvSpPr>
              <a:spLocks noChangeShapeType="1"/>
            </p:cNvSpPr>
            <p:nvPr/>
          </p:nvSpPr>
          <p:spPr bwMode="auto">
            <a:xfrm>
              <a:off x="1980" y="1776"/>
              <a:ext cx="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82" name="Oval 7"/>
            <p:cNvSpPr>
              <a:spLocks noChangeArrowheads="1"/>
            </p:cNvSpPr>
            <p:nvPr/>
          </p:nvSpPr>
          <p:spPr bwMode="auto">
            <a:xfrm>
              <a:off x="672" y="1776"/>
              <a:ext cx="1962" cy="1798"/>
            </a:xfrm>
            <a:prstGeom prst="ellipse">
              <a:avLst/>
            </a:prstGeom>
            <a:solidFill>
              <a:srgbClr val="FFFFFF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83" name="Oval 8"/>
            <p:cNvSpPr>
              <a:spLocks noChangeArrowheads="1"/>
            </p:cNvSpPr>
            <p:nvPr/>
          </p:nvSpPr>
          <p:spPr bwMode="auto">
            <a:xfrm>
              <a:off x="999" y="2920"/>
              <a:ext cx="164" cy="1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84" name="Oval 9"/>
            <p:cNvSpPr>
              <a:spLocks noChangeArrowheads="1"/>
            </p:cNvSpPr>
            <p:nvPr/>
          </p:nvSpPr>
          <p:spPr bwMode="auto">
            <a:xfrm>
              <a:off x="1326" y="2430"/>
              <a:ext cx="164" cy="164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85" name="Oval 10"/>
            <p:cNvSpPr>
              <a:spLocks noChangeArrowheads="1"/>
            </p:cNvSpPr>
            <p:nvPr/>
          </p:nvSpPr>
          <p:spPr bwMode="auto">
            <a:xfrm>
              <a:off x="1980" y="2103"/>
              <a:ext cx="164" cy="165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86" name="Freeform 11"/>
            <p:cNvSpPr>
              <a:spLocks/>
            </p:cNvSpPr>
            <p:nvPr/>
          </p:nvSpPr>
          <p:spPr bwMode="auto">
            <a:xfrm>
              <a:off x="1326" y="2103"/>
              <a:ext cx="327" cy="654"/>
            </a:xfrm>
            <a:custGeom>
              <a:avLst/>
              <a:gdLst>
                <a:gd name="T0" fmla="*/ 43 w 690"/>
                <a:gd name="T1" fmla="*/ 0 h 900"/>
                <a:gd name="T2" fmla="*/ 43 w 690"/>
                <a:gd name="T3" fmla="*/ 392 h 900"/>
                <a:gd name="T4" fmla="*/ 299 w 690"/>
                <a:gd name="T5" fmla="*/ 262 h 900"/>
                <a:gd name="T6" fmla="*/ 213 w 690"/>
                <a:gd name="T7" fmla="*/ 654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87" name="Freeform 12"/>
            <p:cNvSpPr>
              <a:spLocks/>
            </p:cNvSpPr>
            <p:nvPr/>
          </p:nvSpPr>
          <p:spPr bwMode="auto">
            <a:xfrm rot="-860918">
              <a:off x="999" y="2430"/>
              <a:ext cx="164" cy="653"/>
            </a:xfrm>
            <a:custGeom>
              <a:avLst/>
              <a:gdLst>
                <a:gd name="T0" fmla="*/ 23 w 630"/>
                <a:gd name="T1" fmla="*/ 0 h 1080"/>
                <a:gd name="T2" fmla="*/ 23 w 630"/>
                <a:gd name="T3" fmla="*/ 544 h 1080"/>
                <a:gd name="T4" fmla="*/ 164 w 630"/>
                <a:gd name="T5" fmla="*/ 65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88" name="Freeform 13"/>
            <p:cNvSpPr>
              <a:spLocks/>
            </p:cNvSpPr>
            <p:nvPr/>
          </p:nvSpPr>
          <p:spPr bwMode="auto">
            <a:xfrm rot="-1359391">
              <a:off x="1326" y="2757"/>
              <a:ext cx="164" cy="653"/>
            </a:xfrm>
            <a:custGeom>
              <a:avLst/>
              <a:gdLst>
                <a:gd name="T0" fmla="*/ 23 w 630"/>
                <a:gd name="T1" fmla="*/ 0 h 1080"/>
                <a:gd name="T2" fmla="*/ 23 w 630"/>
                <a:gd name="T3" fmla="*/ 544 h 1080"/>
                <a:gd name="T4" fmla="*/ 164 w 630"/>
                <a:gd name="T5" fmla="*/ 65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89" name="Oval 14"/>
            <p:cNvSpPr>
              <a:spLocks noChangeArrowheads="1"/>
            </p:cNvSpPr>
            <p:nvPr/>
          </p:nvSpPr>
          <p:spPr bwMode="auto">
            <a:xfrm rot="663385">
              <a:off x="1326" y="3248"/>
              <a:ext cx="164" cy="159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90" name="Line 15"/>
            <p:cNvSpPr>
              <a:spLocks noChangeShapeType="1"/>
            </p:cNvSpPr>
            <p:nvPr/>
          </p:nvSpPr>
          <p:spPr bwMode="auto">
            <a:xfrm>
              <a:off x="1817" y="1940"/>
              <a:ext cx="654" cy="65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91" name="Line 16"/>
            <p:cNvSpPr>
              <a:spLocks noChangeShapeType="1"/>
            </p:cNvSpPr>
            <p:nvPr/>
          </p:nvSpPr>
          <p:spPr bwMode="auto">
            <a:xfrm>
              <a:off x="1980" y="2594"/>
              <a:ext cx="491" cy="489"/>
            </a:xfrm>
            <a:prstGeom prst="lin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92" name="Freeform 17"/>
            <p:cNvSpPr>
              <a:spLocks/>
            </p:cNvSpPr>
            <p:nvPr/>
          </p:nvSpPr>
          <p:spPr bwMode="auto">
            <a:xfrm>
              <a:off x="1653" y="2757"/>
              <a:ext cx="327" cy="653"/>
            </a:xfrm>
            <a:custGeom>
              <a:avLst/>
              <a:gdLst>
                <a:gd name="T0" fmla="*/ 43 w 690"/>
                <a:gd name="T1" fmla="*/ 0 h 900"/>
                <a:gd name="T2" fmla="*/ 43 w 690"/>
                <a:gd name="T3" fmla="*/ 392 h 900"/>
                <a:gd name="T4" fmla="*/ 299 w 690"/>
                <a:gd name="T5" fmla="*/ 261 h 900"/>
                <a:gd name="T6" fmla="*/ 213 w 690"/>
                <a:gd name="T7" fmla="*/ 653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93" name="Oval 18"/>
            <p:cNvSpPr>
              <a:spLocks noChangeArrowheads="1"/>
            </p:cNvSpPr>
            <p:nvPr/>
          </p:nvSpPr>
          <p:spPr bwMode="auto">
            <a:xfrm>
              <a:off x="1653" y="3085"/>
              <a:ext cx="164" cy="162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94" name="Oval 19"/>
            <p:cNvSpPr>
              <a:spLocks noChangeArrowheads="1"/>
            </p:cNvSpPr>
            <p:nvPr/>
          </p:nvSpPr>
          <p:spPr bwMode="auto">
            <a:xfrm>
              <a:off x="2144" y="2757"/>
              <a:ext cx="163" cy="163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1924" name="Group 20"/>
          <p:cNvGrpSpPr>
            <a:grpSpLocks/>
          </p:cNvGrpSpPr>
          <p:nvPr/>
        </p:nvGrpSpPr>
        <p:grpSpPr bwMode="auto">
          <a:xfrm>
            <a:off x="3382963" y="3998913"/>
            <a:ext cx="2006600" cy="1268412"/>
            <a:chOff x="2040" y="1776"/>
            <a:chExt cx="1962" cy="1798"/>
          </a:xfrm>
        </p:grpSpPr>
        <p:sp>
          <p:nvSpPr>
            <p:cNvPr id="81960" name="Line 21"/>
            <p:cNvSpPr>
              <a:spLocks noChangeShapeType="1"/>
            </p:cNvSpPr>
            <p:nvPr/>
          </p:nvSpPr>
          <p:spPr bwMode="auto">
            <a:xfrm>
              <a:off x="3315" y="2249"/>
              <a:ext cx="1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61" name="Oval 22"/>
            <p:cNvSpPr>
              <a:spLocks noChangeArrowheads="1"/>
            </p:cNvSpPr>
            <p:nvPr/>
          </p:nvSpPr>
          <p:spPr bwMode="auto">
            <a:xfrm>
              <a:off x="2040" y="1776"/>
              <a:ext cx="1962" cy="1798"/>
            </a:xfrm>
            <a:prstGeom prst="ellipse">
              <a:avLst/>
            </a:prstGeom>
            <a:solidFill>
              <a:srgbClr val="FFFFFF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62" name="Line 23"/>
            <p:cNvSpPr>
              <a:spLocks noChangeShapeType="1"/>
            </p:cNvSpPr>
            <p:nvPr/>
          </p:nvSpPr>
          <p:spPr bwMode="auto">
            <a:xfrm>
              <a:off x="3018" y="1895"/>
              <a:ext cx="392" cy="379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63" name="Line 24"/>
            <p:cNvSpPr>
              <a:spLocks noChangeShapeType="1"/>
            </p:cNvSpPr>
            <p:nvPr/>
          </p:nvSpPr>
          <p:spPr bwMode="auto">
            <a:xfrm>
              <a:off x="2799" y="2514"/>
              <a:ext cx="1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64" name="Freeform 25"/>
            <p:cNvSpPr>
              <a:spLocks/>
            </p:cNvSpPr>
            <p:nvPr/>
          </p:nvSpPr>
          <p:spPr bwMode="auto">
            <a:xfrm>
              <a:off x="2217" y="2569"/>
              <a:ext cx="196" cy="473"/>
            </a:xfrm>
            <a:custGeom>
              <a:avLst/>
              <a:gdLst>
                <a:gd name="T0" fmla="*/ 28 w 630"/>
                <a:gd name="T1" fmla="*/ 0 h 1080"/>
                <a:gd name="T2" fmla="*/ 28 w 630"/>
                <a:gd name="T3" fmla="*/ 394 h 1080"/>
                <a:gd name="T4" fmla="*/ 196 w 630"/>
                <a:gd name="T5" fmla="*/ 47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65" name="Oval 26"/>
            <p:cNvSpPr>
              <a:spLocks noChangeArrowheads="1"/>
            </p:cNvSpPr>
            <p:nvPr/>
          </p:nvSpPr>
          <p:spPr bwMode="auto">
            <a:xfrm>
              <a:off x="2256" y="2915"/>
              <a:ext cx="118" cy="12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66" name="Oval 27"/>
            <p:cNvSpPr>
              <a:spLocks noChangeArrowheads="1"/>
            </p:cNvSpPr>
            <p:nvPr/>
          </p:nvSpPr>
          <p:spPr bwMode="auto">
            <a:xfrm>
              <a:off x="2580" y="2451"/>
              <a:ext cx="121" cy="11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67" name="Oval 28"/>
            <p:cNvSpPr>
              <a:spLocks noChangeArrowheads="1"/>
            </p:cNvSpPr>
            <p:nvPr/>
          </p:nvSpPr>
          <p:spPr bwMode="auto">
            <a:xfrm>
              <a:off x="3113" y="2036"/>
              <a:ext cx="137" cy="12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68" name="Freeform 29"/>
            <p:cNvSpPr>
              <a:spLocks/>
            </p:cNvSpPr>
            <p:nvPr/>
          </p:nvSpPr>
          <p:spPr bwMode="auto">
            <a:xfrm>
              <a:off x="2580" y="2274"/>
              <a:ext cx="376" cy="473"/>
            </a:xfrm>
            <a:custGeom>
              <a:avLst/>
              <a:gdLst>
                <a:gd name="T0" fmla="*/ 49 w 690"/>
                <a:gd name="T1" fmla="*/ 0 h 900"/>
                <a:gd name="T2" fmla="*/ 49 w 690"/>
                <a:gd name="T3" fmla="*/ 284 h 900"/>
                <a:gd name="T4" fmla="*/ 343 w 690"/>
                <a:gd name="T5" fmla="*/ 189 h 900"/>
                <a:gd name="T6" fmla="*/ 245 w 690"/>
                <a:gd name="T7" fmla="*/ 473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69" name="Line 30"/>
            <p:cNvSpPr>
              <a:spLocks noChangeShapeType="1"/>
            </p:cNvSpPr>
            <p:nvPr/>
          </p:nvSpPr>
          <p:spPr bwMode="auto">
            <a:xfrm>
              <a:off x="2956" y="1933"/>
              <a:ext cx="392" cy="378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103" name="Freeform 31"/>
            <p:cNvSpPr>
              <a:spLocks/>
            </p:cNvSpPr>
            <p:nvPr/>
          </p:nvSpPr>
          <p:spPr bwMode="auto">
            <a:xfrm rot="-312354">
              <a:off x="2642" y="2253"/>
              <a:ext cx="376" cy="473"/>
            </a:xfrm>
            <a:custGeom>
              <a:avLst/>
              <a:gdLst>
                <a:gd name="T0" fmla="*/ 115 w 645"/>
                <a:gd name="T1" fmla="*/ 0 h 901"/>
                <a:gd name="T2" fmla="*/ 73 w 645"/>
                <a:gd name="T3" fmla="*/ 403 h 901"/>
                <a:gd name="T4" fmla="*/ 553 w 645"/>
                <a:gd name="T5" fmla="*/ 223 h 901"/>
                <a:gd name="T6" fmla="*/ 625 w 645"/>
                <a:gd name="T7" fmla="*/ 361 h 901"/>
                <a:gd name="T8" fmla="*/ 439 w 645"/>
                <a:gd name="T9" fmla="*/ 901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5" h="901">
                  <a:moveTo>
                    <a:pt x="115" y="0"/>
                  </a:moveTo>
                  <a:cubicBezTo>
                    <a:pt x="57" y="183"/>
                    <a:pt x="0" y="366"/>
                    <a:pt x="73" y="403"/>
                  </a:cubicBezTo>
                  <a:cubicBezTo>
                    <a:pt x="146" y="440"/>
                    <a:pt x="461" y="230"/>
                    <a:pt x="553" y="223"/>
                  </a:cubicBezTo>
                  <a:cubicBezTo>
                    <a:pt x="645" y="216"/>
                    <a:pt x="644" y="248"/>
                    <a:pt x="625" y="361"/>
                  </a:cubicBezTo>
                  <a:cubicBezTo>
                    <a:pt x="606" y="474"/>
                    <a:pt x="470" y="811"/>
                    <a:pt x="439" y="901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131104" name="Freeform 32"/>
            <p:cNvSpPr>
              <a:spLocks/>
            </p:cNvSpPr>
            <p:nvPr/>
          </p:nvSpPr>
          <p:spPr bwMode="auto">
            <a:xfrm>
              <a:off x="2302" y="2568"/>
              <a:ext cx="143" cy="416"/>
            </a:xfrm>
            <a:custGeom>
              <a:avLst/>
              <a:gdLst>
                <a:gd name="T0" fmla="*/ 48 w 264"/>
                <a:gd name="T1" fmla="*/ 0 h 789"/>
                <a:gd name="T2" fmla="*/ 36 w 264"/>
                <a:gd name="T3" fmla="*/ 659 h 789"/>
                <a:gd name="T4" fmla="*/ 264 w 264"/>
                <a:gd name="T5" fmla="*/ 779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" h="789">
                  <a:moveTo>
                    <a:pt x="48" y="0"/>
                  </a:moveTo>
                  <a:cubicBezTo>
                    <a:pt x="24" y="264"/>
                    <a:pt x="0" y="529"/>
                    <a:pt x="36" y="659"/>
                  </a:cubicBezTo>
                  <a:cubicBezTo>
                    <a:pt x="72" y="789"/>
                    <a:pt x="226" y="759"/>
                    <a:pt x="264" y="779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81972" name="Line 33"/>
            <p:cNvSpPr>
              <a:spLocks noChangeShapeType="1"/>
            </p:cNvSpPr>
            <p:nvPr/>
          </p:nvSpPr>
          <p:spPr bwMode="auto">
            <a:xfrm>
              <a:off x="3453" y="2473"/>
              <a:ext cx="392" cy="379"/>
            </a:xfrm>
            <a:prstGeom prst="lin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73" name="Line 34"/>
            <p:cNvSpPr>
              <a:spLocks noChangeShapeType="1"/>
            </p:cNvSpPr>
            <p:nvPr/>
          </p:nvSpPr>
          <p:spPr bwMode="auto">
            <a:xfrm>
              <a:off x="3410" y="2536"/>
              <a:ext cx="393" cy="379"/>
            </a:xfrm>
            <a:prstGeom prst="lin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74" name="Oval 35"/>
            <p:cNvSpPr>
              <a:spLocks noChangeArrowheads="1"/>
            </p:cNvSpPr>
            <p:nvPr/>
          </p:nvSpPr>
          <p:spPr bwMode="auto">
            <a:xfrm>
              <a:off x="3544" y="2609"/>
              <a:ext cx="138" cy="127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1108" name="Freeform 36"/>
            <p:cNvSpPr>
              <a:spLocks/>
            </p:cNvSpPr>
            <p:nvPr/>
          </p:nvSpPr>
          <p:spPr bwMode="auto">
            <a:xfrm rot="-312354">
              <a:off x="3168" y="2762"/>
              <a:ext cx="376" cy="473"/>
            </a:xfrm>
            <a:custGeom>
              <a:avLst/>
              <a:gdLst>
                <a:gd name="T0" fmla="*/ 115 w 645"/>
                <a:gd name="T1" fmla="*/ 0 h 901"/>
                <a:gd name="T2" fmla="*/ 73 w 645"/>
                <a:gd name="T3" fmla="*/ 403 h 901"/>
                <a:gd name="T4" fmla="*/ 553 w 645"/>
                <a:gd name="T5" fmla="*/ 223 h 901"/>
                <a:gd name="T6" fmla="*/ 625 w 645"/>
                <a:gd name="T7" fmla="*/ 361 h 901"/>
                <a:gd name="T8" fmla="*/ 439 w 645"/>
                <a:gd name="T9" fmla="*/ 901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5" h="901">
                  <a:moveTo>
                    <a:pt x="115" y="0"/>
                  </a:moveTo>
                  <a:cubicBezTo>
                    <a:pt x="57" y="183"/>
                    <a:pt x="0" y="366"/>
                    <a:pt x="73" y="403"/>
                  </a:cubicBezTo>
                  <a:cubicBezTo>
                    <a:pt x="146" y="440"/>
                    <a:pt x="461" y="230"/>
                    <a:pt x="553" y="223"/>
                  </a:cubicBezTo>
                  <a:cubicBezTo>
                    <a:pt x="645" y="216"/>
                    <a:pt x="644" y="248"/>
                    <a:pt x="625" y="361"/>
                  </a:cubicBezTo>
                  <a:cubicBezTo>
                    <a:pt x="606" y="474"/>
                    <a:pt x="470" y="811"/>
                    <a:pt x="439" y="901"/>
                  </a:cubicBezTo>
                </a:path>
              </a:pathLst>
            </a:custGeom>
            <a:noFill/>
            <a:ln w="38100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81976" name="Freeform 37"/>
            <p:cNvSpPr>
              <a:spLocks/>
            </p:cNvSpPr>
            <p:nvPr/>
          </p:nvSpPr>
          <p:spPr bwMode="auto">
            <a:xfrm>
              <a:off x="3113" y="2763"/>
              <a:ext cx="376" cy="472"/>
            </a:xfrm>
            <a:custGeom>
              <a:avLst/>
              <a:gdLst>
                <a:gd name="T0" fmla="*/ 49 w 690"/>
                <a:gd name="T1" fmla="*/ 0 h 900"/>
                <a:gd name="T2" fmla="*/ 49 w 690"/>
                <a:gd name="T3" fmla="*/ 283 h 900"/>
                <a:gd name="T4" fmla="*/ 343 w 690"/>
                <a:gd name="T5" fmla="*/ 189 h 900"/>
                <a:gd name="T6" fmla="*/ 245 w 690"/>
                <a:gd name="T7" fmla="*/ 472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110" name="Freeform 38"/>
            <p:cNvSpPr>
              <a:spLocks/>
            </p:cNvSpPr>
            <p:nvPr/>
          </p:nvSpPr>
          <p:spPr bwMode="auto">
            <a:xfrm>
              <a:off x="2799" y="2915"/>
              <a:ext cx="130" cy="416"/>
            </a:xfrm>
            <a:custGeom>
              <a:avLst/>
              <a:gdLst>
                <a:gd name="T0" fmla="*/ 48 w 264"/>
                <a:gd name="T1" fmla="*/ 0 h 789"/>
                <a:gd name="T2" fmla="*/ 36 w 264"/>
                <a:gd name="T3" fmla="*/ 659 h 789"/>
                <a:gd name="T4" fmla="*/ 264 w 264"/>
                <a:gd name="T5" fmla="*/ 779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" h="789">
                  <a:moveTo>
                    <a:pt x="48" y="0"/>
                  </a:moveTo>
                  <a:cubicBezTo>
                    <a:pt x="24" y="264"/>
                    <a:pt x="0" y="529"/>
                    <a:pt x="36" y="659"/>
                  </a:cubicBezTo>
                  <a:cubicBezTo>
                    <a:pt x="72" y="789"/>
                    <a:pt x="226" y="759"/>
                    <a:pt x="264" y="779"/>
                  </a:cubicBezTo>
                </a:path>
              </a:pathLst>
            </a:custGeom>
            <a:noFill/>
            <a:ln w="38100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81978" name="Freeform 39"/>
            <p:cNvSpPr>
              <a:spLocks/>
            </p:cNvSpPr>
            <p:nvPr/>
          </p:nvSpPr>
          <p:spPr bwMode="auto">
            <a:xfrm>
              <a:off x="2701" y="2915"/>
              <a:ext cx="196" cy="473"/>
            </a:xfrm>
            <a:custGeom>
              <a:avLst/>
              <a:gdLst>
                <a:gd name="T0" fmla="*/ 28 w 630"/>
                <a:gd name="T1" fmla="*/ 0 h 1080"/>
                <a:gd name="T2" fmla="*/ 28 w 630"/>
                <a:gd name="T3" fmla="*/ 394 h 1080"/>
                <a:gd name="T4" fmla="*/ 196 w 630"/>
                <a:gd name="T5" fmla="*/ 47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79" name="Oval 40"/>
            <p:cNvSpPr>
              <a:spLocks noChangeArrowheads="1"/>
            </p:cNvSpPr>
            <p:nvPr/>
          </p:nvSpPr>
          <p:spPr bwMode="auto">
            <a:xfrm>
              <a:off x="2701" y="3208"/>
              <a:ext cx="117" cy="122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80" name="Oval 41"/>
            <p:cNvSpPr>
              <a:spLocks noChangeArrowheads="1"/>
            </p:cNvSpPr>
            <p:nvPr/>
          </p:nvSpPr>
          <p:spPr bwMode="auto">
            <a:xfrm>
              <a:off x="3113" y="2919"/>
              <a:ext cx="117" cy="123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1925" name="Group 42"/>
          <p:cNvGrpSpPr>
            <a:grpSpLocks/>
          </p:cNvGrpSpPr>
          <p:nvPr/>
        </p:nvGrpSpPr>
        <p:grpSpPr bwMode="auto">
          <a:xfrm>
            <a:off x="6477000" y="2971800"/>
            <a:ext cx="1944688" cy="1306513"/>
            <a:chOff x="3408" y="1323"/>
            <a:chExt cx="1570" cy="1434"/>
          </a:xfrm>
        </p:grpSpPr>
        <p:sp>
          <p:nvSpPr>
            <p:cNvPr id="81946" name="Line 43"/>
            <p:cNvSpPr>
              <a:spLocks noChangeShapeType="1"/>
            </p:cNvSpPr>
            <p:nvPr/>
          </p:nvSpPr>
          <p:spPr bwMode="auto">
            <a:xfrm>
              <a:off x="4445" y="1323"/>
              <a:ext cx="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47" name="Oval 44"/>
            <p:cNvSpPr>
              <a:spLocks noChangeArrowheads="1"/>
            </p:cNvSpPr>
            <p:nvPr/>
          </p:nvSpPr>
          <p:spPr bwMode="auto">
            <a:xfrm>
              <a:off x="3408" y="1344"/>
              <a:ext cx="1570" cy="1413"/>
            </a:xfrm>
            <a:prstGeom prst="ellipse">
              <a:avLst/>
            </a:prstGeom>
            <a:solidFill>
              <a:srgbClr val="FFFFFF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48" name="Oval 45"/>
            <p:cNvSpPr>
              <a:spLocks noChangeArrowheads="1"/>
            </p:cNvSpPr>
            <p:nvPr/>
          </p:nvSpPr>
          <p:spPr bwMode="auto">
            <a:xfrm>
              <a:off x="3660" y="2222"/>
              <a:ext cx="131" cy="12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49" name="Oval 46"/>
            <p:cNvSpPr>
              <a:spLocks noChangeArrowheads="1"/>
            </p:cNvSpPr>
            <p:nvPr/>
          </p:nvSpPr>
          <p:spPr bwMode="auto">
            <a:xfrm>
              <a:off x="3921" y="1837"/>
              <a:ext cx="131" cy="129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50" name="Oval 47"/>
            <p:cNvSpPr>
              <a:spLocks noChangeArrowheads="1"/>
            </p:cNvSpPr>
            <p:nvPr/>
          </p:nvSpPr>
          <p:spPr bwMode="auto">
            <a:xfrm>
              <a:off x="4445" y="1580"/>
              <a:ext cx="131" cy="129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51" name="Freeform 48"/>
            <p:cNvSpPr>
              <a:spLocks/>
            </p:cNvSpPr>
            <p:nvPr/>
          </p:nvSpPr>
          <p:spPr bwMode="auto">
            <a:xfrm>
              <a:off x="3921" y="1580"/>
              <a:ext cx="262" cy="514"/>
            </a:xfrm>
            <a:custGeom>
              <a:avLst/>
              <a:gdLst>
                <a:gd name="T0" fmla="*/ 34 w 690"/>
                <a:gd name="T1" fmla="*/ 0 h 900"/>
                <a:gd name="T2" fmla="*/ 34 w 690"/>
                <a:gd name="T3" fmla="*/ 308 h 900"/>
                <a:gd name="T4" fmla="*/ 239 w 690"/>
                <a:gd name="T5" fmla="*/ 206 h 900"/>
                <a:gd name="T6" fmla="*/ 171 w 690"/>
                <a:gd name="T7" fmla="*/ 514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2" name="Freeform 49"/>
            <p:cNvSpPr>
              <a:spLocks/>
            </p:cNvSpPr>
            <p:nvPr/>
          </p:nvSpPr>
          <p:spPr bwMode="auto">
            <a:xfrm rot="-860918">
              <a:off x="3660" y="1837"/>
              <a:ext cx="131" cy="513"/>
            </a:xfrm>
            <a:custGeom>
              <a:avLst/>
              <a:gdLst>
                <a:gd name="T0" fmla="*/ 19 w 630"/>
                <a:gd name="T1" fmla="*/ 0 h 1080"/>
                <a:gd name="T2" fmla="*/ 19 w 630"/>
                <a:gd name="T3" fmla="*/ 428 h 1080"/>
                <a:gd name="T4" fmla="*/ 131 w 630"/>
                <a:gd name="T5" fmla="*/ 51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3" name="Freeform 50"/>
            <p:cNvSpPr>
              <a:spLocks/>
            </p:cNvSpPr>
            <p:nvPr/>
          </p:nvSpPr>
          <p:spPr bwMode="auto">
            <a:xfrm rot="-1359391">
              <a:off x="3921" y="2094"/>
              <a:ext cx="131" cy="513"/>
            </a:xfrm>
            <a:custGeom>
              <a:avLst/>
              <a:gdLst>
                <a:gd name="T0" fmla="*/ 19 w 630"/>
                <a:gd name="T1" fmla="*/ 0 h 1080"/>
                <a:gd name="T2" fmla="*/ 19 w 630"/>
                <a:gd name="T3" fmla="*/ 428 h 1080"/>
                <a:gd name="T4" fmla="*/ 131 w 630"/>
                <a:gd name="T5" fmla="*/ 51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4" name="Oval 51"/>
            <p:cNvSpPr>
              <a:spLocks noChangeArrowheads="1"/>
            </p:cNvSpPr>
            <p:nvPr/>
          </p:nvSpPr>
          <p:spPr bwMode="auto">
            <a:xfrm rot="663385">
              <a:off x="3921" y="2480"/>
              <a:ext cx="131" cy="124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55" name="Line 52"/>
            <p:cNvSpPr>
              <a:spLocks noChangeShapeType="1"/>
            </p:cNvSpPr>
            <p:nvPr/>
          </p:nvSpPr>
          <p:spPr bwMode="auto">
            <a:xfrm>
              <a:off x="4314" y="1452"/>
              <a:ext cx="523" cy="51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6" name="Line 53"/>
            <p:cNvSpPr>
              <a:spLocks noChangeShapeType="1"/>
            </p:cNvSpPr>
            <p:nvPr/>
          </p:nvSpPr>
          <p:spPr bwMode="auto">
            <a:xfrm>
              <a:off x="4445" y="1966"/>
              <a:ext cx="392" cy="384"/>
            </a:xfrm>
            <a:prstGeom prst="lin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7" name="Freeform 54"/>
            <p:cNvSpPr>
              <a:spLocks/>
            </p:cNvSpPr>
            <p:nvPr/>
          </p:nvSpPr>
          <p:spPr bwMode="auto">
            <a:xfrm>
              <a:off x="4183" y="2094"/>
              <a:ext cx="262" cy="513"/>
            </a:xfrm>
            <a:custGeom>
              <a:avLst/>
              <a:gdLst>
                <a:gd name="T0" fmla="*/ 34 w 690"/>
                <a:gd name="T1" fmla="*/ 0 h 900"/>
                <a:gd name="T2" fmla="*/ 34 w 690"/>
                <a:gd name="T3" fmla="*/ 308 h 900"/>
                <a:gd name="T4" fmla="*/ 239 w 690"/>
                <a:gd name="T5" fmla="*/ 205 h 900"/>
                <a:gd name="T6" fmla="*/ 171 w 690"/>
                <a:gd name="T7" fmla="*/ 513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58" name="Oval 55"/>
            <p:cNvSpPr>
              <a:spLocks noChangeArrowheads="1"/>
            </p:cNvSpPr>
            <p:nvPr/>
          </p:nvSpPr>
          <p:spPr bwMode="auto">
            <a:xfrm>
              <a:off x="4183" y="2351"/>
              <a:ext cx="131" cy="128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59" name="Oval 56"/>
            <p:cNvSpPr>
              <a:spLocks noChangeArrowheads="1"/>
            </p:cNvSpPr>
            <p:nvPr/>
          </p:nvSpPr>
          <p:spPr bwMode="auto">
            <a:xfrm>
              <a:off x="4576" y="2094"/>
              <a:ext cx="130" cy="128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1926" name="Group 57"/>
          <p:cNvGrpSpPr>
            <a:grpSpLocks/>
          </p:cNvGrpSpPr>
          <p:nvPr/>
        </p:nvGrpSpPr>
        <p:grpSpPr bwMode="auto">
          <a:xfrm>
            <a:off x="6477000" y="4953000"/>
            <a:ext cx="1944688" cy="1287463"/>
            <a:chOff x="4080" y="2640"/>
            <a:chExt cx="1488" cy="1413"/>
          </a:xfrm>
        </p:grpSpPr>
        <p:sp>
          <p:nvSpPr>
            <p:cNvPr id="81932" name="Line 58"/>
            <p:cNvSpPr>
              <a:spLocks noChangeShapeType="1"/>
            </p:cNvSpPr>
            <p:nvPr/>
          </p:nvSpPr>
          <p:spPr bwMode="auto">
            <a:xfrm>
              <a:off x="5031" y="2640"/>
              <a:ext cx="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33" name="Oval 59"/>
            <p:cNvSpPr>
              <a:spLocks noChangeArrowheads="1"/>
            </p:cNvSpPr>
            <p:nvPr/>
          </p:nvSpPr>
          <p:spPr bwMode="auto">
            <a:xfrm>
              <a:off x="4080" y="2640"/>
              <a:ext cx="1488" cy="1413"/>
            </a:xfrm>
            <a:prstGeom prst="ellipse">
              <a:avLst/>
            </a:prstGeom>
            <a:solidFill>
              <a:srgbClr val="FFFFFF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34" name="Oval 60"/>
            <p:cNvSpPr>
              <a:spLocks noChangeArrowheads="1"/>
            </p:cNvSpPr>
            <p:nvPr/>
          </p:nvSpPr>
          <p:spPr bwMode="auto">
            <a:xfrm>
              <a:off x="4246" y="3539"/>
              <a:ext cx="131" cy="12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35" name="Oval 61"/>
            <p:cNvSpPr>
              <a:spLocks noChangeArrowheads="1"/>
            </p:cNvSpPr>
            <p:nvPr/>
          </p:nvSpPr>
          <p:spPr bwMode="auto">
            <a:xfrm>
              <a:off x="4507" y="3154"/>
              <a:ext cx="131" cy="129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36" name="Oval 62"/>
            <p:cNvSpPr>
              <a:spLocks noChangeArrowheads="1"/>
            </p:cNvSpPr>
            <p:nvPr/>
          </p:nvSpPr>
          <p:spPr bwMode="auto">
            <a:xfrm>
              <a:off x="5031" y="2897"/>
              <a:ext cx="131" cy="129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37" name="Freeform 63"/>
            <p:cNvSpPr>
              <a:spLocks/>
            </p:cNvSpPr>
            <p:nvPr/>
          </p:nvSpPr>
          <p:spPr bwMode="auto">
            <a:xfrm>
              <a:off x="4507" y="2897"/>
              <a:ext cx="262" cy="514"/>
            </a:xfrm>
            <a:custGeom>
              <a:avLst/>
              <a:gdLst>
                <a:gd name="T0" fmla="*/ 34 w 690"/>
                <a:gd name="T1" fmla="*/ 0 h 900"/>
                <a:gd name="T2" fmla="*/ 34 w 690"/>
                <a:gd name="T3" fmla="*/ 308 h 900"/>
                <a:gd name="T4" fmla="*/ 239 w 690"/>
                <a:gd name="T5" fmla="*/ 206 h 900"/>
                <a:gd name="T6" fmla="*/ 171 w 690"/>
                <a:gd name="T7" fmla="*/ 514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38" name="Freeform 64"/>
            <p:cNvSpPr>
              <a:spLocks/>
            </p:cNvSpPr>
            <p:nvPr/>
          </p:nvSpPr>
          <p:spPr bwMode="auto">
            <a:xfrm rot="-860918">
              <a:off x="4246" y="3154"/>
              <a:ext cx="131" cy="513"/>
            </a:xfrm>
            <a:custGeom>
              <a:avLst/>
              <a:gdLst>
                <a:gd name="T0" fmla="*/ 19 w 630"/>
                <a:gd name="T1" fmla="*/ 0 h 1080"/>
                <a:gd name="T2" fmla="*/ 19 w 630"/>
                <a:gd name="T3" fmla="*/ 428 h 1080"/>
                <a:gd name="T4" fmla="*/ 131 w 630"/>
                <a:gd name="T5" fmla="*/ 51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39" name="Freeform 65"/>
            <p:cNvSpPr>
              <a:spLocks/>
            </p:cNvSpPr>
            <p:nvPr/>
          </p:nvSpPr>
          <p:spPr bwMode="auto">
            <a:xfrm rot="-1359391">
              <a:off x="4507" y="3411"/>
              <a:ext cx="131" cy="513"/>
            </a:xfrm>
            <a:custGeom>
              <a:avLst/>
              <a:gdLst>
                <a:gd name="T0" fmla="*/ 19 w 630"/>
                <a:gd name="T1" fmla="*/ 0 h 1080"/>
                <a:gd name="T2" fmla="*/ 19 w 630"/>
                <a:gd name="T3" fmla="*/ 428 h 1080"/>
                <a:gd name="T4" fmla="*/ 131 w 630"/>
                <a:gd name="T5" fmla="*/ 513 h 10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30" h="1080">
                  <a:moveTo>
                    <a:pt x="90" y="0"/>
                  </a:moveTo>
                  <a:cubicBezTo>
                    <a:pt x="45" y="360"/>
                    <a:pt x="0" y="720"/>
                    <a:pt x="90" y="900"/>
                  </a:cubicBezTo>
                  <a:cubicBezTo>
                    <a:pt x="180" y="1080"/>
                    <a:pt x="405" y="1080"/>
                    <a:pt x="630" y="108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40" name="Oval 66"/>
            <p:cNvSpPr>
              <a:spLocks noChangeArrowheads="1"/>
            </p:cNvSpPr>
            <p:nvPr/>
          </p:nvSpPr>
          <p:spPr bwMode="auto">
            <a:xfrm rot="663385">
              <a:off x="4507" y="3797"/>
              <a:ext cx="131" cy="124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41" name="Line 67"/>
            <p:cNvSpPr>
              <a:spLocks noChangeShapeType="1"/>
            </p:cNvSpPr>
            <p:nvPr/>
          </p:nvSpPr>
          <p:spPr bwMode="auto">
            <a:xfrm>
              <a:off x="4900" y="2769"/>
              <a:ext cx="523" cy="51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42" name="Line 68"/>
            <p:cNvSpPr>
              <a:spLocks noChangeShapeType="1"/>
            </p:cNvSpPr>
            <p:nvPr/>
          </p:nvSpPr>
          <p:spPr bwMode="auto">
            <a:xfrm>
              <a:off x="5031" y="3283"/>
              <a:ext cx="392" cy="384"/>
            </a:xfrm>
            <a:prstGeom prst="lin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43" name="Freeform 69"/>
            <p:cNvSpPr>
              <a:spLocks/>
            </p:cNvSpPr>
            <p:nvPr/>
          </p:nvSpPr>
          <p:spPr bwMode="auto">
            <a:xfrm>
              <a:off x="4769" y="3411"/>
              <a:ext cx="262" cy="513"/>
            </a:xfrm>
            <a:custGeom>
              <a:avLst/>
              <a:gdLst>
                <a:gd name="T0" fmla="*/ 34 w 690"/>
                <a:gd name="T1" fmla="*/ 0 h 900"/>
                <a:gd name="T2" fmla="*/ 34 w 690"/>
                <a:gd name="T3" fmla="*/ 308 h 900"/>
                <a:gd name="T4" fmla="*/ 239 w 690"/>
                <a:gd name="T5" fmla="*/ 205 h 900"/>
                <a:gd name="T6" fmla="*/ 171 w 690"/>
                <a:gd name="T7" fmla="*/ 513 h 9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0" h="900">
                  <a:moveTo>
                    <a:pt x="90" y="0"/>
                  </a:moveTo>
                  <a:cubicBezTo>
                    <a:pt x="45" y="240"/>
                    <a:pt x="0" y="480"/>
                    <a:pt x="90" y="540"/>
                  </a:cubicBezTo>
                  <a:cubicBezTo>
                    <a:pt x="180" y="600"/>
                    <a:pt x="570" y="300"/>
                    <a:pt x="630" y="360"/>
                  </a:cubicBezTo>
                  <a:cubicBezTo>
                    <a:pt x="690" y="420"/>
                    <a:pt x="480" y="810"/>
                    <a:pt x="450" y="90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944" name="Oval 70"/>
            <p:cNvSpPr>
              <a:spLocks noChangeArrowheads="1"/>
            </p:cNvSpPr>
            <p:nvPr/>
          </p:nvSpPr>
          <p:spPr bwMode="auto">
            <a:xfrm>
              <a:off x="4769" y="3668"/>
              <a:ext cx="131" cy="128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945" name="Oval 71"/>
            <p:cNvSpPr>
              <a:spLocks noChangeArrowheads="1"/>
            </p:cNvSpPr>
            <p:nvPr/>
          </p:nvSpPr>
          <p:spPr bwMode="auto">
            <a:xfrm>
              <a:off x="5162" y="3411"/>
              <a:ext cx="130" cy="128"/>
            </a:xfrm>
            <a:prstGeom prst="ellipse">
              <a:avLst/>
            </a:pr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131144" name="AutoShape 72"/>
          <p:cNvCxnSpPr>
            <a:cxnSpLocks noChangeShapeType="1"/>
          </p:cNvCxnSpPr>
          <p:nvPr/>
        </p:nvCxnSpPr>
        <p:spPr bwMode="auto">
          <a:xfrm>
            <a:off x="2286000" y="4572000"/>
            <a:ext cx="1082675" cy="36513"/>
          </a:xfrm>
          <a:prstGeom prst="straightConnector1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31145" name="Line 73"/>
          <p:cNvSpPr>
            <a:spLocks noChangeShapeType="1"/>
          </p:cNvSpPr>
          <p:nvPr/>
        </p:nvSpPr>
        <p:spPr bwMode="auto">
          <a:xfrm flipV="1">
            <a:off x="5486400" y="4648200"/>
            <a:ext cx="13716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131146" name="Text Box 74"/>
          <p:cNvSpPr txBox="1">
            <a:spLocks noChangeArrowheads="1"/>
          </p:cNvSpPr>
          <p:nvPr/>
        </p:nvSpPr>
        <p:spPr bwMode="auto">
          <a:xfrm>
            <a:off x="1676400" y="3276600"/>
            <a:ext cx="2443163" cy="655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99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0" hangingPunct="0">
              <a:defRPr/>
            </a:pPr>
            <a:r>
              <a:rPr lang="en-US" sz="2000" b="1">
                <a:solidFill>
                  <a:srgbClr val="FF9900"/>
                </a:solidFill>
                <a:latin typeface="Garamond" charset="0"/>
                <a:cs typeface="+mn-cs"/>
              </a:rPr>
              <a:t>DNA duplication during interphase</a:t>
            </a:r>
            <a:endParaRPr lang="en-US" sz="2000" b="1">
              <a:latin typeface="Garamond" charset="0"/>
              <a:cs typeface="+mn-cs"/>
            </a:endParaRPr>
          </a:p>
        </p:txBody>
      </p:sp>
      <p:sp>
        <p:nvSpPr>
          <p:cNvPr id="131148" name="Text Box 76"/>
          <p:cNvSpPr txBox="1">
            <a:spLocks noChangeArrowheads="1"/>
          </p:cNvSpPr>
          <p:nvPr/>
        </p:nvSpPr>
        <p:spPr bwMode="auto">
          <a:xfrm>
            <a:off x="5410200" y="4114800"/>
            <a:ext cx="14430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0" hangingPunct="0">
              <a:defRPr/>
            </a:pPr>
            <a:r>
              <a:rPr lang="en-US" b="1">
                <a:solidFill>
                  <a:srgbClr val="FFFF00"/>
                </a:solidFill>
                <a:latin typeface="Garamond" charset="0"/>
                <a:cs typeface="+mn-cs"/>
              </a:rPr>
              <a:t>Mitosis</a:t>
            </a:r>
          </a:p>
        </p:txBody>
      </p:sp>
      <p:sp>
        <p:nvSpPr>
          <p:cNvPr id="131150" name="Text Box 78"/>
          <p:cNvSpPr txBox="1">
            <a:spLocks noChangeArrowheads="1"/>
          </p:cNvSpPr>
          <p:nvPr/>
        </p:nvSpPr>
        <p:spPr bwMode="auto">
          <a:xfrm>
            <a:off x="685800" y="5354638"/>
            <a:ext cx="20701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b="1">
                <a:solidFill>
                  <a:srgbClr val="FF9900"/>
                </a:solidFill>
                <a:latin typeface="Garamond" charset="0"/>
                <a:cs typeface="+mn-cs"/>
              </a:rPr>
              <a:t>Diploid Cell</a:t>
            </a:r>
          </a:p>
        </p:txBody>
      </p:sp>
    </p:spTree>
    <p:extLst>
      <p:ext uri="{BB962C8B-B14F-4D97-AF65-F5344CB8AC3E}">
        <p14:creationId xmlns:p14="http://schemas.microsoft.com/office/powerpoint/2010/main" val="383175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pPr indent="0" algn="ctr" eaLnBrk="1" fontAlgn="auto" hangingPunct="1">
              <a:spcAft>
                <a:spcPts val="0"/>
              </a:spcAft>
              <a:defRPr/>
            </a:pPr>
            <a:r>
              <a:rPr lang="en-US" sz="5400" b="1" dirty="0" err="1" smtClean="0">
                <a:solidFill>
                  <a:schemeClr val="tx1"/>
                </a:solidFill>
                <a:ea typeface="+mj-ea"/>
              </a:rPr>
              <a:t>Telophase</a:t>
            </a:r>
            <a:endParaRPr lang="en-US" sz="5400" b="1" dirty="0" smtClean="0">
              <a:solidFill>
                <a:schemeClr val="tx1"/>
              </a:solidFill>
              <a:ea typeface="+mj-ea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609600" y="19050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762000" y="20574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20485" name="Text Box 5"/>
          <p:cNvSpPr txBox="1">
            <a:spLocks noChangeArrowheads="1"/>
          </p:cNvSpPr>
          <p:nvPr/>
        </p:nvSpPr>
        <p:spPr bwMode="auto">
          <a:xfrm>
            <a:off x="1219200" y="1828800"/>
            <a:ext cx="2819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Animal Cell</a:t>
            </a:r>
          </a:p>
        </p:txBody>
      </p:sp>
      <p:sp>
        <p:nvSpPr>
          <p:cNvPr id="20486" name="Text Box 6"/>
          <p:cNvSpPr txBox="1">
            <a:spLocks noChangeArrowheads="1"/>
          </p:cNvSpPr>
          <p:nvPr/>
        </p:nvSpPr>
        <p:spPr bwMode="auto">
          <a:xfrm>
            <a:off x="5562600" y="1752600"/>
            <a:ext cx="2514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Plant Cell</a:t>
            </a:r>
          </a:p>
        </p:txBody>
      </p:sp>
      <p:pic>
        <p:nvPicPr>
          <p:cNvPr id="20487" name="Picture 10" descr="animal_telophase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14400" y="2667000"/>
            <a:ext cx="3429000" cy="3429000"/>
          </a:xfrm>
          <a:noFill/>
        </p:spPr>
      </p:pic>
      <p:pic>
        <p:nvPicPr>
          <p:cNvPr id="20488" name="Picture 12" descr="plant_telopha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29200" y="2667000"/>
            <a:ext cx="3429000" cy="3429000"/>
          </a:xfrm>
          <a:noFill/>
        </p:spPr>
      </p:pic>
      <p:sp>
        <p:nvSpPr>
          <p:cNvPr id="20489" name="Text Box 13"/>
          <p:cNvSpPr txBox="1">
            <a:spLocks noChangeArrowheads="1"/>
          </p:cNvSpPr>
          <p:nvPr/>
        </p:nvSpPr>
        <p:spPr bwMode="auto">
          <a:xfrm>
            <a:off x="381000" y="6324600"/>
            <a:ext cx="693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400"/>
              <a:t>Photographs from: http://www.bioweb.uncc.edu/biol1110/Stages.htm</a:t>
            </a:r>
          </a:p>
        </p:txBody>
      </p:sp>
    </p:spTree>
    <p:extLst>
      <p:ext uri="{BB962C8B-B14F-4D97-AF65-F5344CB8AC3E}">
        <p14:creationId xmlns:p14="http://schemas.microsoft.com/office/powerpoint/2010/main" val="166103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9" name="Text Box 5"/>
          <p:cNvSpPr txBox="1">
            <a:spLocks noChangeArrowheads="1"/>
          </p:cNvSpPr>
          <p:nvPr/>
        </p:nvSpPr>
        <p:spPr bwMode="auto">
          <a:xfrm>
            <a:off x="457200" y="552450"/>
            <a:ext cx="45720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eaLnBrk="0" hangingPunct="0">
              <a:defRPr/>
            </a:pPr>
            <a:r>
              <a:rPr kumimoji="1" lang="en-US" b="1">
                <a:solidFill>
                  <a:srgbClr val="FFFF00"/>
                </a:solidFill>
                <a:latin typeface="Arial" charset="0"/>
                <a:cs typeface="+mn-cs"/>
              </a:rPr>
              <a:t>Telophase</a:t>
            </a:r>
            <a:endParaRPr kumimoji="1" lang="en-US">
              <a:solidFill>
                <a:srgbClr val="FFFF00"/>
              </a:solidFill>
              <a:latin typeface="Arial" charset="0"/>
              <a:cs typeface="+mn-cs"/>
            </a:endParaRPr>
          </a:p>
          <a:p>
            <a:pPr eaLnBrk="0" hangingPunct="0">
              <a:buFontTx/>
              <a:buChar char="•"/>
              <a:defRPr/>
            </a:pP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Two daughter nuclei begin to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form in the cell.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Nuclear envelopes arise from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the fragments of the parent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cell</a:t>
            </a:r>
            <a:r>
              <a:rPr kumimoji="1" lang="ja-JP" altLang="en-US">
                <a:solidFill>
                  <a:schemeClr val="bg1"/>
                </a:solidFill>
                <a:latin typeface="Arial"/>
                <a:cs typeface="+mn-cs"/>
              </a:rPr>
              <a:t>’</a:t>
            </a: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s nuclear envelope and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other portions of the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endomembrane system.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The chromosomes become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less condensed.</a:t>
            </a:r>
          </a:p>
          <a:p>
            <a:pPr eaLnBrk="0" hangingPunct="0">
              <a:buFontTx/>
              <a:buChar char="•"/>
              <a:defRPr/>
            </a:pP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Mitosis, the division of one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nucleus into two genetically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identical nuclei, is now </a:t>
            </a:r>
            <a:b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</a:br>
            <a:r>
              <a:rPr kumimoji="1" lang="en-US">
                <a:solidFill>
                  <a:schemeClr val="bg1"/>
                </a:solidFill>
                <a:latin typeface="Arial" charset="0"/>
                <a:cs typeface="+mn-cs"/>
              </a:rPr>
              <a:t>  complete.</a:t>
            </a:r>
          </a:p>
          <a:p>
            <a:pPr eaLnBrk="0" hangingPunct="0">
              <a:defRPr/>
            </a:pPr>
            <a:endParaRPr kumimoji="1" lang="en-US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grpSp>
        <p:nvGrpSpPr>
          <p:cNvPr id="91138" name="Group 31"/>
          <p:cNvGrpSpPr>
            <a:grpSpLocks/>
          </p:cNvGrpSpPr>
          <p:nvPr/>
        </p:nvGrpSpPr>
        <p:grpSpPr bwMode="auto">
          <a:xfrm>
            <a:off x="5181600" y="304800"/>
            <a:ext cx="3581400" cy="6248400"/>
            <a:chOff x="3264" y="384"/>
            <a:chExt cx="2256" cy="3936"/>
          </a:xfrm>
        </p:grpSpPr>
        <p:sp>
          <p:nvSpPr>
            <p:cNvPr id="344094" name="Rectangle 30"/>
            <p:cNvSpPr>
              <a:spLocks noChangeArrowheads="1"/>
            </p:cNvSpPr>
            <p:nvPr/>
          </p:nvSpPr>
          <p:spPr bwMode="auto">
            <a:xfrm>
              <a:off x="3264" y="384"/>
              <a:ext cx="2256" cy="393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pic>
          <p:nvPicPr>
            <p:cNvPr id="91140" name="Picture 8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835"/>
            <a:stretch>
              <a:fillRect/>
            </a:stretch>
          </p:blipFill>
          <p:spPr bwMode="auto">
            <a:xfrm>
              <a:off x="3552" y="522"/>
              <a:ext cx="1576" cy="3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4075" name="Text Box 11"/>
            <p:cNvSpPr txBox="1">
              <a:spLocks noChangeArrowheads="1"/>
            </p:cNvSpPr>
            <p:nvPr/>
          </p:nvSpPr>
          <p:spPr bwMode="auto">
            <a:xfrm>
              <a:off x="3468" y="1864"/>
              <a:ext cx="1866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 b="1">
                  <a:latin typeface="Arial" charset="0"/>
                  <a:cs typeface="+mn-cs"/>
                </a:rPr>
                <a:t>TELOPHASE AND CYTOKINESIS</a:t>
              </a:r>
            </a:p>
          </p:txBody>
        </p:sp>
        <p:sp>
          <p:nvSpPr>
            <p:cNvPr id="344084" name="Line 20"/>
            <p:cNvSpPr>
              <a:spLocks noChangeShapeType="1"/>
            </p:cNvSpPr>
            <p:nvPr/>
          </p:nvSpPr>
          <p:spPr bwMode="auto">
            <a:xfrm flipV="1">
              <a:off x="4560" y="2538"/>
              <a:ext cx="400" cy="2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4085" name="Rectangle 21"/>
            <p:cNvSpPr>
              <a:spLocks noChangeArrowheads="1"/>
            </p:cNvSpPr>
            <p:nvPr/>
          </p:nvSpPr>
          <p:spPr bwMode="auto">
            <a:xfrm>
              <a:off x="4813" y="2256"/>
              <a:ext cx="607" cy="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r" eaLnBrk="0" hangingPunct="0"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Nucleolus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forming</a:t>
              </a:r>
            </a:p>
          </p:txBody>
        </p:sp>
        <p:sp>
          <p:nvSpPr>
            <p:cNvPr id="344086" name="Line 22"/>
            <p:cNvSpPr>
              <a:spLocks noChangeShapeType="1"/>
            </p:cNvSpPr>
            <p:nvPr/>
          </p:nvSpPr>
          <p:spPr bwMode="auto">
            <a:xfrm>
              <a:off x="3776" y="2488"/>
              <a:ext cx="304" cy="6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4087" name="Text Box 23"/>
            <p:cNvSpPr txBox="1">
              <a:spLocks noChangeArrowheads="1"/>
            </p:cNvSpPr>
            <p:nvPr/>
          </p:nvSpPr>
          <p:spPr bwMode="auto">
            <a:xfrm>
              <a:off x="3364" y="2210"/>
              <a:ext cx="588" cy="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Cleavage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furrow</a:t>
              </a:r>
            </a:p>
          </p:txBody>
        </p:sp>
        <p:sp>
          <p:nvSpPr>
            <p:cNvPr id="344088" name="Line 24"/>
            <p:cNvSpPr>
              <a:spLocks noChangeShapeType="1"/>
            </p:cNvSpPr>
            <p:nvPr/>
          </p:nvSpPr>
          <p:spPr bwMode="auto">
            <a:xfrm flipH="1">
              <a:off x="3785" y="3480"/>
              <a:ext cx="324" cy="47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4089" name="Line 25"/>
            <p:cNvSpPr>
              <a:spLocks noChangeShapeType="1"/>
            </p:cNvSpPr>
            <p:nvPr/>
          </p:nvSpPr>
          <p:spPr bwMode="auto">
            <a:xfrm flipH="1">
              <a:off x="3792" y="3648"/>
              <a:ext cx="432" cy="3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344090" name="Text Box 26"/>
            <p:cNvSpPr txBox="1">
              <a:spLocks noChangeArrowheads="1"/>
            </p:cNvSpPr>
            <p:nvPr/>
          </p:nvSpPr>
          <p:spPr bwMode="auto">
            <a:xfrm>
              <a:off x="3312" y="3549"/>
              <a:ext cx="569" cy="4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Nuclear 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envelope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forming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9742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F389B-4F6B-6145-92B0-D825EB418DB9}" type="slidenum">
              <a:rPr lang="en-US"/>
              <a:pPr/>
              <a:t>42</a:t>
            </a:fld>
            <a:endParaRPr lang="en-US"/>
          </a:p>
        </p:txBody>
      </p:sp>
      <p:pic>
        <p:nvPicPr>
          <p:cNvPr id="171010" name="Picture 2" descr="11_12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9" t="6667" r="6250" b="1666"/>
          <a:stretch>
            <a:fillRect/>
          </a:stretch>
        </p:blipFill>
        <p:spPr bwMode="auto">
          <a:xfrm>
            <a:off x="685800" y="762000"/>
            <a:ext cx="7924800" cy="58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011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296400" cy="685800"/>
          </a:xfrm>
        </p:spPr>
        <p:txBody>
          <a:bodyPr/>
          <a:lstStyle/>
          <a:p>
            <a:pPr algn="ctr"/>
            <a:r>
              <a:rPr lang="en-US" sz="36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Comparison of Anaphase &amp; Telophase</a:t>
            </a:r>
          </a:p>
        </p:txBody>
      </p:sp>
    </p:spTree>
    <p:extLst>
      <p:ext uri="{BB962C8B-B14F-4D97-AF65-F5344CB8AC3E}">
        <p14:creationId xmlns:p14="http://schemas.microsoft.com/office/powerpoint/2010/main" val="97866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011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31320"/>
            <a:ext cx="9144000" cy="1389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err="1" smtClean="0">
                <a:solidFill>
                  <a:schemeClr val="tx1"/>
                </a:solidFill>
                <a:effectLst/>
                <a:ea typeface="+mj-ea"/>
              </a:rPr>
              <a:t>Cytokinesis</a:t>
            </a: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/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sz="3600" b="1" dirty="0" smtClean="0">
                <a:solidFill>
                  <a:schemeClr val="tx1"/>
                </a:solidFill>
                <a:effectLst/>
                <a:ea typeface="+mj-ea"/>
              </a:rPr>
              <a:t>occurs after mitosis</a:t>
            </a: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/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 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21507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2860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>
                <a:latin typeface="Century Gothic" charset="0"/>
              </a:rPr>
              <a:t>Cell membrane moves inward to create two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daughter</a:t>
            </a:r>
            <a:r>
              <a:rPr lang="en-US">
                <a:latin typeface="Century Gothic" charset="0"/>
              </a:rPr>
              <a:t> cells – each with its own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nucleus </a:t>
            </a:r>
            <a:r>
              <a:rPr lang="en-US">
                <a:latin typeface="Century Gothic" charset="0"/>
              </a:rPr>
              <a:t>with identical </a:t>
            </a:r>
            <a:r>
              <a:rPr lang="en-US" b="1" u="sng">
                <a:solidFill>
                  <a:schemeClr val="bg1"/>
                </a:solidFill>
                <a:latin typeface="Century Gothic" charset="0"/>
              </a:rPr>
              <a:t>chromosomes.</a:t>
            </a:r>
            <a:endParaRPr lang="en-US">
              <a:latin typeface="Century Gothic" charset="0"/>
            </a:endParaRPr>
          </a:p>
        </p:txBody>
      </p:sp>
      <p:sp>
        <p:nvSpPr>
          <p:cNvPr id="29" name="Flowchart: Connector 28"/>
          <p:cNvSpPr/>
          <p:nvPr/>
        </p:nvSpPr>
        <p:spPr>
          <a:xfrm>
            <a:off x="2514600" y="4455640"/>
            <a:ext cx="1600200" cy="1600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Flowchart: Connector 32"/>
          <p:cNvSpPr/>
          <p:nvPr/>
        </p:nvSpPr>
        <p:spPr>
          <a:xfrm>
            <a:off x="4876800" y="4455640"/>
            <a:ext cx="1600200" cy="1600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Flowchart: Connector 33"/>
          <p:cNvSpPr/>
          <p:nvPr/>
        </p:nvSpPr>
        <p:spPr>
          <a:xfrm>
            <a:off x="5410200" y="4912840"/>
            <a:ext cx="838200" cy="838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Flowchart: Connector 34"/>
          <p:cNvSpPr/>
          <p:nvPr/>
        </p:nvSpPr>
        <p:spPr>
          <a:xfrm>
            <a:off x="5486400" y="5293840"/>
            <a:ext cx="762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5562600" y="4989040"/>
            <a:ext cx="588963" cy="622300"/>
          </a:xfrm>
          <a:custGeom>
            <a:avLst/>
            <a:gdLst>
              <a:gd name="connsiteX0" fmla="*/ 235495 w 969200"/>
              <a:gd name="connsiteY0" fmla="*/ 200461 h 1002881"/>
              <a:gd name="connsiteX1" fmla="*/ 249143 w 969200"/>
              <a:gd name="connsiteY1" fmla="*/ 255052 h 1002881"/>
              <a:gd name="connsiteX2" fmla="*/ 262790 w 969200"/>
              <a:gd name="connsiteY2" fmla="*/ 377882 h 1002881"/>
              <a:gd name="connsiteX3" fmla="*/ 290086 w 969200"/>
              <a:gd name="connsiteY3" fmla="*/ 459768 h 1002881"/>
              <a:gd name="connsiteX4" fmla="*/ 303734 w 969200"/>
              <a:gd name="connsiteY4" fmla="*/ 500712 h 1002881"/>
              <a:gd name="connsiteX5" fmla="*/ 344677 w 969200"/>
              <a:gd name="connsiteY5" fmla="*/ 541655 h 1002881"/>
              <a:gd name="connsiteX6" fmla="*/ 399268 w 969200"/>
              <a:gd name="connsiteY6" fmla="*/ 582598 h 1002881"/>
              <a:gd name="connsiteX7" fmla="*/ 494802 w 969200"/>
              <a:gd name="connsiteY7" fmla="*/ 596246 h 1002881"/>
              <a:gd name="connsiteX8" fmla="*/ 603985 w 969200"/>
              <a:gd name="connsiteY8" fmla="*/ 541655 h 1002881"/>
              <a:gd name="connsiteX9" fmla="*/ 617632 w 969200"/>
              <a:gd name="connsiteY9" fmla="*/ 473416 h 1002881"/>
              <a:gd name="connsiteX10" fmla="*/ 603985 w 969200"/>
              <a:gd name="connsiteY10" fmla="*/ 377882 h 1002881"/>
              <a:gd name="connsiteX11" fmla="*/ 590337 w 969200"/>
              <a:gd name="connsiteY11" fmla="*/ 336939 h 1002881"/>
              <a:gd name="connsiteX12" fmla="*/ 563041 w 969200"/>
              <a:gd name="connsiteY12" fmla="*/ 186813 h 1002881"/>
              <a:gd name="connsiteX13" fmla="*/ 549393 w 969200"/>
              <a:gd name="connsiteY13" fmla="*/ 132222 h 1002881"/>
              <a:gd name="connsiteX14" fmla="*/ 617632 w 969200"/>
              <a:gd name="connsiteY14" fmla="*/ 173165 h 1002881"/>
              <a:gd name="connsiteX15" fmla="*/ 699519 w 969200"/>
              <a:gd name="connsiteY15" fmla="*/ 214109 h 1002881"/>
              <a:gd name="connsiteX16" fmla="*/ 822349 w 969200"/>
              <a:gd name="connsiteY16" fmla="*/ 282348 h 1002881"/>
              <a:gd name="connsiteX17" fmla="*/ 808701 w 969200"/>
              <a:gd name="connsiteY17" fmla="*/ 364234 h 1002881"/>
              <a:gd name="connsiteX18" fmla="*/ 781405 w 969200"/>
              <a:gd name="connsiteY18" fmla="*/ 473416 h 1002881"/>
              <a:gd name="connsiteX19" fmla="*/ 740462 w 969200"/>
              <a:gd name="connsiteY19" fmla="*/ 500712 h 1002881"/>
              <a:gd name="connsiteX20" fmla="*/ 713167 w 969200"/>
              <a:gd name="connsiteY20" fmla="*/ 541655 h 1002881"/>
              <a:gd name="connsiteX21" fmla="*/ 672223 w 969200"/>
              <a:gd name="connsiteY21" fmla="*/ 555303 h 1002881"/>
              <a:gd name="connsiteX22" fmla="*/ 644928 w 969200"/>
              <a:gd name="connsiteY22" fmla="*/ 637189 h 1002881"/>
              <a:gd name="connsiteX23" fmla="*/ 658576 w 969200"/>
              <a:gd name="connsiteY23" fmla="*/ 732724 h 1002881"/>
              <a:gd name="connsiteX24" fmla="*/ 713167 w 969200"/>
              <a:gd name="connsiteY24" fmla="*/ 828258 h 1002881"/>
              <a:gd name="connsiteX25" fmla="*/ 658576 w 969200"/>
              <a:gd name="connsiteY25" fmla="*/ 814610 h 1002881"/>
              <a:gd name="connsiteX26" fmla="*/ 603985 w 969200"/>
              <a:gd name="connsiteY26" fmla="*/ 760019 h 1002881"/>
              <a:gd name="connsiteX27" fmla="*/ 576689 w 969200"/>
              <a:gd name="connsiteY27" fmla="*/ 719076 h 1002881"/>
              <a:gd name="connsiteX28" fmla="*/ 535746 w 969200"/>
              <a:gd name="connsiteY28" fmla="*/ 678133 h 1002881"/>
              <a:gd name="connsiteX29" fmla="*/ 508450 w 969200"/>
              <a:gd name="connsiteY29" fmla="*/ 623542 h 1002881"/>
              <a:gd name="connsiteX30" fmla="*/ 467507 w 969200"/>
              <a:gd name="connsiteY30" fmla="*/ 541655 h 1002881"/>
              <a:gd name="connsiteX31" fmla="*/ 508450 w 969200"/>
              <a:gd name="connsiteY31" fmla="*/ 473416 h 1002881"/>
              <a:gd name="connsiteX32" fmla="*/ 522098 w 969200"/>
              <a:gd name="connsiteY32" fmla="*/ 432473 h 1002881"/>
              <a:gd name="connsiteX33" fmla="*/ 563041 w 969200"/>
              <a:gd name="connsiteY33" fmla="*/ 377882 h 1002881"/>
              <a:gd name="connsiteX34" fmla="*/ 494802 w 969200"/>
              <a:gd name="connsiteY34" fmla="*/ 173165 h 1002881"/>
              <a:gd name="connsiteX35" fmla="*/ 440211 w 969200"/>
              <a:gd name="connsiteY35" fmla="*/ 159518 h 1002881"/>
              <a:gd name="connsiteX36" fmla="*/ 385620 w 969200"/>
              <a:gd name="connsiteY36" fmla="*/ 186813 h 1002881"/>
              <a:gd name="connsiteX37" fmla="*/ 358325 w 969200"/>
              <a:gd name="connsiteY37" fmla="*/ 241404 h 1002881"/>
              <a:gd name="connsiteX38" fmla="*/ 344677 w 969200"/>
              <a:gd name="connsiteY38" fmla="*/ 650837 h 1002881"/>
              <a:gd name="connsiteX39" fmla="*/ 303734 w 969200"/>
              <a:gd name="connsiteY39" fmla="*/ 678133 h 1002881"/>
              <a:gd name="connsiteX40" fmla="*/ 221847 w 969200"/>
              <a:gd name="connsiteY40" fmla="*/ 760019 h 1002881"/>
              <a:gd name="connsiteX41" fmla="*/ 317382 w 969200"/>
              <a:gd name="connsiteY41" fmla="*/ 855554 h 1002881"/>
              <a:gd name="connsiteX42" fmla="*/ 412916 w 969200"/>
              <a:gd name="connsiteY42" fmla="*/ 869201 h 1002881"/>
              <a:gd name="connsiteX43" fmla="*/ 535746 w 969200"/>
              <a:gd name="connsiteY43" fmla="*/ 855554 h 1002881"/>
              <a:gd name="connsiteX44" fmla="*/ 590337 w 969200"/>
              <a:gd name="connsiteY44" fmla="*/ 773667 h 1002881"/>
              <a:gd name="connsiteX45" fmla="*/ 672223 w 969200"/>
              <a:gd name="connsiteY45" fmla="*/ 705428 h 1002881"/>
              <a:gd name="connsiteX46" fmla="*/ 767758 w 969200"/>
              <a:gd name="connsiteY46" fmla="*/ 582598 h 1002881"/>
              <a:gd name="connsiteX47" fmla="*/ 835996 w 969200"/>
              <a:gd name="connsiteY47" fmla="*/ 459768 h 1002881"/>
              <a:gd name="connsiteX48" fmla="*/ 876940 w 969200"/>
              <a:gd name="connsiteY48" fmla="*/ 432473 h 1002881"/>
              <a:gd name="connsiteX49" fmla="*/ 931531 w 969200"/>
              <a:gd name="connsiteY49" fmla="*/ 446121 h 1002881"/>
              <a:gd name="connsiteX50" fmla="*/ 958826 w 969200"/>
              <a:gd name="connsiteY50" fmla="*/ 487064 h 1002881"/>
              <a:gd name="connsiteX51" fmla="*/ 945179 w 969200"/>
              <a:gd name="connsiteY51" fmla="*/ 418825 h 1002881"/>
              <a:gd name="connsiteX52" fmla="*/ 849644 w 969200"/>
              <a:gd name="connsiteY52" fmla="*/ 282348 h 1002881"/>
              <a:gd name="connsiteX53" fmla="*/ 781405 w 969200"/>
              <a:gd name="connsiteY53" fmla="*/ 186813 h 1002881"/>
              <a:gd name="connsiteX54" fmla="*/ 740462 w 969200"/>
              <a:gd name="connsiteY54" fmla="*/ 173165 h 1002881"/>
              <a:gd name="connsiteX55" fmla="*/ 699519 w 969200"/>
              <a:gd name="connsiteY55" fmla="*/ 132222 h 1002881"/>
              <a:gd name="connsiteX56" fmla="*/ 658576 w 969200"/>
              <a:gd name="connsiteY56" fmla="*/ 118574 h 1002881"/>
              <a:gd name="connsiteX57" fmla="*/ 617632 w 969200"/>
              <a:gd name="connsiteY57" fmla="*/ 91279 h 1002881"/>
              <a:gd name="connsiteX58" fmla="*/ 576689 w 969200"/>
              <a:gd name="connsiteY58" fmla="*/ 77631 h 1002881"/>
              <a:gd name="connsiteX59" fmla="*/ 481155 w 969200"/>
              <a:gd name="connsiteY59" fmla="*/ 36688 h 1002881"/>
              <a:gd name="connsiteX60" fmla="*/ 85370 w 969200"/>
              <a:gd name="connsiteY60" fmla="*/ 104927 h 1002881"/>
              <a:gd name="connsiteX61" fmla="*/ 58074 w 969200"/>
              <a:gd name="connsiteY61" fmla="*/ 159518 h 1002881"/>
              <a:gd name="connsiteX62" fmla="*/ 85370 w 969200"/>
              <a:gd name="connsiteY62" fmla="*/ 255052 h 1002881"/>
              <a:gd name="connsiteX63" fmla="*/ 99017 w 969200"/>
              <a:gd name="connsiteY63" fmla="*/ 295995 h 1002881"/>
              <a:gd name="connsiteX64" fmla="*/ 139961 w 969200"/>
              <a:gd name="connsiteY64" fmla="*/ 323291 h 1002881"/>
              <a:gd name="connsiteX65" fmla="*/ 180904 w 969200"/>
              <a:gd name="connsiteY65" fmla="*/ 377882 h 1002881"/>
              <a:gd name="connsiteX66" fmla="*/ 221847 w 969200"/>
              <a:gd name="connsiteY66" fmla="*/ 391530 h 1002881"/>
              <a:gd name="connsiteX67" fmla="*/ 358325 w 969200"/>
              <a:gd name="connsiteY67" fmla="*/ 432473 h 1002881"/>
              <a:gd name="connsiteX68" fmla="*/ 453859 w 969200"/>
              <a:gd name="connsiteY68" fmla="*/ 487064 h 1002881"/>
              <a:gd name="connsiteX69" fmla="*/ 549393 w 969200"/>
              <a:gd name="connsiteY69" fmla="*/ 500712 h 1002881"/>
              <a:gd name="connsiteX70" fmla="*/ 535746 w 969200"/>
              <a:gd name="connsiteY70" fmla="*/ 596246 h 1002881"/>
              <a:gd name="connsiteX71" fmla="*/ 494802 w 969200"/>
              <a:gd name="connsiteY71" fmla="*/ 609894 h 1002881"/>
              <a:gd name="connsiteX72" fmla="*/ 426564 w 969200"/>
              <a:gd name="connsiteY72" fmla="*/ 623542 h 1002881"/>
              <a:gd name="connsiteX73" fmla="*/ 344677 w 969200"/>
              <a:gd name="connsiteY73" fmla="*/ 664485 h 1002881"/>
              <a:gd name="connsiteX74" fmla="*/ 262790 w 969200"/>
              <a:gd name="connsiteY74" fmla="*/ 705428 h 1002881"/>
              <a:gd name="connsiteX75" fmla="*/ 249143 w 969200"/>
              <a:gd name="connsiteY75" fmla="*/ 978383 h 1002881"/>
              <a:gd name="connsiteX76" fmla="*/ 303734 w 969200"/>
              <a:gd name="connsiteY76" fmla="*/ 992031 h 1002881"/>
              <a:gd name="connsiteX77" fmla="*/ 467507 w 969200"/>
              <a:gd name="connsiteY77" fmla="*/ 978383 h 1002881"/>
              <a:gd name="connsiteX78" fmla="*/ 631280 w 969200"/>
              <a:gd name="connsiteY78" fmla="*/ 800963 h 1002881"/>
              <a:gd name="connsiteX79" fmla="*/ 672223 w 969200"/>
              <a:gd name="connsiteY79" fmla="*/ 773667 h 1002881"/>
              <a:gd name="connsiteX80" fmla="*/ 685871 w 969200"/>
              <a:gd name="connsiteY80" fmla="*/ 732724 h 1002881"/>
              <a:gd name="connsiteX81" fmla="*/ 808701 w 969200"/>
              <a:gd name="connsiteY81" fmla="*/ 691780 h 1002881"/>
              <a:gd name="connsiteX82" fmla="*/ 808701 w 969200"/>
              <a:gd name="connsiteY82" fmla="*/ 418825 h 1002881"/>
              <a:gd name="connsiteX83" fmla="*/ 781405 w 969200"/>
              <a:gd name="connsiteY83" fmla="*/ 377882 h 1002881"/>
              <a:gd name="connsiteX84" fmla="*/ 740462 w 969200"/>
              <a:gd name="connsiteY84" fmla="*/ 364234 h 1002881"/>
              <a:gd name="connsiteX85" fmla="*/ 194552 w 969200"/>
              <a:gd name="connsiteY85" fmla="*/ 405177 h 1002881"/>
              <a:gd name="connsiteX86" fmla="*/ 167256 w 969200"/>
              <a:gd name="connsiteY86" fmla="*/ 446121 h 1002881"/>
              <a:gd name="connsiteX87" fmla="*/ 153608 w 969200"/>
              <a:gd name="connsiteY87" fmla="*/ 528007 h 1002881"/>
              <a:gd name="connsiteX88" fmla="*/ 112665 w 969200"/>
              <a:gd name="connsiteY88" fmla="*/ 582598 h 1002881"/>
              <a:gd name="connsiteX89" fmla="*/ 44426 w 969200"/>
              <a:gd name="connsiteY89" fmla="*/ 650837 h 1002881"/>
              <a:gd name="connsiteX90" fmla="*/ 30779 w 969200"/>
              <a:gd name="connsiteY90" fmla="*/ 691780 h 1002881"/>
              <a:gd name="connsiteX91" fmla="*/ 3483 w 969200"/>
              <a:gd name="connsiteY91" fmla="*/ 746371 h 1002881"/>
              <a:gd name="connsiteX92" fmla="*/ 17131 w 969200"/>
              <a:gd name="connsiteY92" fmla="*/ 923792 h 1002881"/>
              <a:gd name="connsiteX93" fmla="*/ 126313 w 969200"/>
              <a:gd name="connsiteY93" fmla="*/ 910145 h 1002881"/>
              <a:gd name="connsiteX94" fmla="*/ 167256 w 969200"/>
              <a:gd name="connsiteY94" fmla="*/ 869201 h 1002881"/>
              <a:gd name="connsiteX95" fmla="*/ 221847 w 969200"/>
              <a:gd name="connsiteY95" fmla="*/ 828258 h 1002881"/>
              <a:gd name="connsiteX96" fmla="*/ 276438 w 969200"/>
              <a:gd name="connsiteY96" fmla="*/ 760019 h 1002881"/>
              <a:gd name="connsiteX97" fmla="*/ 290086 w 969200"/>
              <a:gd name="connsiteY97" fmla="*/ 719076 h 1002881"/>
              <a:gd name="connsiteX98" fmla="*/ 276438 w 969200"/>
              <a:gd name="connsiteY98" fmla="*/ 555303 h 1002881"/>
              <a:gd name="connsiteX99" fmla="*/ 235495 w 969200"/>
              <a:gd name="connsiteY99" fmla="*/ 528007 h 1002881"/>
              <a:gd name="connsiteX100" fmla="*/ 249143 w 969200"/>
              <a:gd name="connsiteY100" fmla="*/ 446121 h 1002881"/>
              <a:gd name="connsiteX101" fmla="*/ 331029 w 969200"/>
              <a:gd name="connsiteY101" fmla="*/ 364234 h 1002881"/>
              <a:gd name="connsiteX102" fmla="*/ 371973 w 969200"/>
              <a:gd name="connsiteY102" fmla="*/ 323291 h 1002881"/>
              <a:gd name="connsiteX103" fmla="*/ 412916 w 969200"/>
              <a:gd name="connsiteY103" fmla="*/ 282348 h 1002881"/>
              <a:gd name="connsiteX104" fmla="*/ 467507 w 969200"/>
              <a:gd name="connsiteY104" fmla="*/ 255052 h 1002881"/>
              <a:gd name="connsiteX105" fmla="*/ 522098 w 969200"/>
              <a:gd name="connsiteY105" fmla="*/ 241404 h 100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969200" h="1002881">
                <a:moveTo>
                  <a:pt x="235495" y="200461"/>
                </a:moveTo>
                <a:cubicBezTo>
                  <a:pt x="240044" y="218658"/>
                  <a:pt x="246291" y="236513"/>
                  <a:pt x="249143" y="255052"/>
                </a:cubicBezTo>
                <a:cubicBezTo>
                  <a:pt x="255407" y="295768"/>
                  <a:pt x="254711" y="337487"/>
                  <a:pt x="262790" y="377882"/>
                </a:cubicBezTo>
                <a:cubicBezTo>
                  <a:pt x="268433" y="406095"/>
                  <a:pt x="280987" y="432473"/>
                  <a:pt x="290086" y="459768"/>
                </a:cubicBezTo>
                <a:cubicBezTo>
                  <a:pt x="294635" y="473416"/>
                  <a:pt x="293561" y="490539"/>
                  <a:pt x="303734" y="500712"/>
                </a:cubicBezTo>
                <a:cubicBezTo>
                  <a:pt x="317382" y="514360"/>
                  <a:pt x="330023" y="529094"/>
                  <a:pt x="344677" y="541655"/>
                </a:cubicBezTo>
                <a:cubicBezTo>
                  <a:pt x="361947" y="556458"/>
                  <a:pt x="377891" y="574825"/>
                  <a:pt x="399268" y="582598"/>
                </a:cubicBezTo>
                <a:cubicBezTo>
                  <a:pt x="429499" y="593591"/>
                  <a:pt x="462957" y="591697"/>
                  <a:pt x="494802" y="596246"/>
                </a:cubicBezTo>
                <a:cubicBezTo>
                  <a:pt x="543676" y="586471"/>
                  <a:pt x="578498" y="592628"/>
                  <a:pt x="603985" y="541655"/>
                </a:cubicBezTo>
                <a:cubicBezTo>
                  <a:pt x="614359" y="520907"/>
                  <a:pt x="613083" y="496162"/>
                  <a:pt x="617632" y="473416"/>
                </a:cubicBezTo>
                <a:cubicBezTo>
                  <a:pt x="613083" y="441571"/>
                  <a:pt x="610294" y="409425"/>
                  <a:pt x="603985" y="377882"/>
                </a:cubicBezTo>
                <a:cubicBezTo>
                  <a:pt x="601164" y="363775"/>
                  <a:pt x="593351" y="351006"/>
                  <a:pt x="590337" y="336939"/>
                </a:cubicBezTo>
                <a:cubicBezTo>
                  <a:pt x="579680" y="287206"/>
                  <a:pt x="573016" y="236688"/>
                  <a:pt x="563041" y="186813"/>
                </a:cubicBezTo>
                <a:cubicBezTo>
                  <a:pt x="559362" y="168420"/>
                  <a:pt x="531196" y="136771"/>
                  <a:pt x="549393" y="132222"/>
                </a:cubicBezTo>
                <a:cubicBezTo>
                  <a:pt x="575127" y="125788"/>
                  <a:pt x="594345" y="160463"/>
                  <a:pt x="617632" y="173165"/>
                </a:cubicBezTo>
                <a:cubicBezTo>
                  <a:pt x="644423" y="187778"/>
                  <a:pt x="673159" y="198732"/>
                  <a:pt x="699519" y="214109"/>
                </a:cubicBezTo>
                <a:cubicBezTo>
                  <a:pt x="824660" y="287108"/>
                  <a:pt x="736564" y="253753"/>
                  <a:pt x="822349" y="282348"/>
                </a:cubicBezTo>
                <a:cubicBezTo>
                  <a:pt x="847552" y="357961"/>
                  <a:pt x="836714" y="289533"/>
                  <a:pt x="808701" y="364234"/>
                </a:cubicBezTo>
                <a:cubicBezTo>
                  <a:pt x="806901" y="369033"/>
                  <a:pt x="793291" y="458559"/>
                  <a:pt x="781405" y="473416"/>
                </a:cubicBezTo>
                <a:cubicBezTo>
                  <a:pt x="771158" y="486224"/>
                  <a:pt x="754110" y="491613"/>
                  <a:pt x="740462" y="500712"/>
                </a:cubicBezTo>
                <a:cubicBezTo>
                  <a:pt x="731364" y="514360"/>
                  <a:pt x="725975" y="531409"/>
                  <a:pt x="713167" y="541655"/>
                </a:cubicBezTo>
                <a:cubicBezTo>
                  <a:pt x="701933" y="550642"/>
                  <a:pt x="680585" y="543596"/>
                  <a:pt x="672223" y="555303"/>
                </a:cubicBezTo>
                <a:cubicBezTo>
                  <a:pt x="655500" y="578716"/>
                  <a:pt x="644928" y="637189"/>
                  <a:pt x="644928" y="637189"/>
                </a:cubicBezTo>
                <a:cubicBezTo>
                  <a:pt x="649477" y="669034"/>
                  <a:pt x="649333" y="701912"/>
                  <a:pt x="658576" y="732724"/>
                </a:cubicBezTo>
                <a:cubicBezTo>
                  <a:pt x="662304" y="745152"/>
                  <a:pt x="721764" y="815362"/>
                  <a:pt x="713167" y="828258"/>
                </a:cubicBezTo>
                <a:cubicBezTo>
                  <a:pt x="702763" y="843865"/>
                  <a:pt x="676773" y="819159"/>
                  <a:pt x="658576" y="814610"/>
                </a:cubicBezTo>
                <a:cubicBezTo>
                  <a:pt x="628799" y="725280"/>
                  <a:pt x="670156" y="812955"/>
                  <a:pt x="603985" y="760019"/>
                </a:cubicBezTo>
                <a:cubicBezTo>
                  <a:pt x="591177" y="749772"/>
                  <a:pt x="587190" y="731677"/>
                  <a:pt x="576689" y="719076"/>
                </a:cubicBezTo>
                <a:cubicBezTo>
                  <a:pt x="564333" y="704249"/>
                  <a:pt x="546964" y="693839"/>
                  <a:pt x="535746" y="678133"/>
                </a:cubicBezTo>
                <a:cubicBezTo>
                  <a:pt x="523921" y="661578"/>
                  <a:pt x="518544" y="641206"/>
                  <a:pt x="508450" y="623542"/>
                </a:cubicBezTo>
                <a:cubicBezTo>
                  <a:pt x="466121" y="549466"/>
                  <a:pt x="492529" y="616719"/>
                  <a:pt x="467507" y="541655"/>
                </a:cubicBezTo>
                <a:cubicBezTo>
                  <a:pt x="481155" y="518909"/>
                  <a:pt x="496587" y="497142"/>
                  <a:pt x="508450" y="473416"/>
                </a:cubicBezTo>
                <a:cubicBezTo>
                  <a:pt x="514884" y="460549"/>
                  <a:pt x="514961" y="444963"/>
                  <a:pt x="522098" y="432473"/>
                </a:cubicBezTo>
                <a:cubicBezTo>
                  <a:pt x="533383" y="412724"/>
                  <a:pt x="549393" y="396079"/>
                  <a:pt x="563041" y="377882"/>
                </a:cubicBezTo>
                <a:cubicBezTo>
                  <a:pt x="553424" y="272093"/>
                  <a:pt x="581666" y="227455"/>
                  <a:pt x="494802" y="173165"/>
                </a:cubicBezTo>
                <a:cubicBezTo>
                  <a:pt x="478896" y="163224"/>
                  <a:pt x="458408" y="164067"/>
                  <a:pt x="440211" y="159518"/>
                </a:cubicBezTo>
                <a:cubicBezTo>
                  <a:pt x="422014" y="168616"/>
                  <a:pt x="400006" y="172427"/>
                  <a:pt x="385620" y="186813"/>
                </a:cubicBezTo>
                <a:cubicBezTo>
                  <a:pt x="371234" y="201199"/>
                  <a:pt x="360113" y="221138"/>
                  <a:pt x="358325" y="241404"/>
                </a:cubicBezTo>
                <a:cubicBezTo>
                  <a:pt x="346323" y="377429"/>
                  <a:pt x="361614" y="515338"/>
                  <a:pt x="344677" y="650837"/>
                </a:cubicBezTo>
                <a:cubicBezTo>
                  <a:pt x="342643" y="667113"/>
                  <a:pt x="315993" y="667236"/>
                  <a:pt x="303734" y="678133"/>
                </a:cubicBezTo>
                <a:cubicBezTo>
                  <a:pt x="274883" y="703779"/>
                  <a:pt x="221847" y="760019"/>
                  <a:pt x="221847" y="760019"/>
                </a:cubicBezTo>
                <a:cubicBezTo>
                  <a:pt x="255071" y="859689"/>
                  <a:pt x="222065" y="839668"/>
                  <a:pt x="317382" y="855554"/>
                </a:cubicBezTo>
                <a:cubicBezTo>
                  <a:pt x="349112" y="860842"/>
                  <a:pt x="381071" y="864652"/>
                  <a:pt x="412916" y="869201"/>
                </a:cubicBezTo>
                <a:cubicBezTo>
                  <a:pt x="453859" y="864652"/>
                  <a:pt x="499475" y="875085"/>
                  <a:pt x="535746" y="855554"/>
                </a:cubicBezTo>
                <a:cubicBezTo>
                  <a:pt x="564630" y="840001"/>
                  <a:pt x="563042" y="791864"/>
                  <a:pt x="590337" y="773667"/>
                </a:cubicBezTo>
                <a:cubicBezTo>
                  <a:pt x="626730" y="749404"/>
                  <a:pt x="643932" y="741802"/>
                  <a:pt x="672223" y="705428"/>
                </a:cubicBezTo>
                <a:cubicBezTo>
                  <a:pt x="786493" y="558510"/>
                  <a:pt x="674804" y="675552"/>
                  <a:pt x="767758" y="582598"/>
                </a:cubicBezTo>
                <a:cubicBezTo>
                  <a:pt x="794128" y="503488"/>
                  <a:pt x="779424" y="506912"/>
                  <a:pt x="835996" y="459768"/>
                </a:cubicBezTo>
                <a:cubicBezTo>
                  <a:pt x="848597" y="449267"/>
                  <a:pt x="863292" y="441571"/>
                  <a:pt x="876940" y="432473"/>
                </a:cubicBezTo>
                <a:cubicBezTo>
                  <a:pt x="895137" y="437022"/>
                  <a:pt x="915924" y="435716"/>
                  <a:pt x="931531" y="446121"/>
                </a:cubicBezTo>
                <a:cubicBezTo>
                  <a:pt x="945179" y="455219"/>
                  <a:pt x="951491" y="501735"/>
                  <a:pt x="958826" y="487064"/>
                </a:cubicBezTo>
                <a:cubicBezTo>
                  <a:pt x="969200" y="466316"/>
                  <a:pt x="953506" y="440476"/>
                  <a:pt x="945179" y="418825"/>
                </a:cubicBezTo>
                <a:cubicBezTo>
                  <a:pt x="902472" y="307784"/>
                  <a:pt x="916697" y="327048"/>
                  <a:pt x="849644" y="282348"/>
                </a:cubicBezTo>
                <a:cubicBezTo>
                  <a:pt x="837195" y="263674"/>
                  <a:pt x="794106" y="197397"/>
                  <a:pt x="781405" y="186813"/>
                </a:cubicBezTo>
                <a:cubicBezTo>
                  <a:pt x="770353" y="177603"/>
                  <a:pt x="754110" y="177714"/>
                  <a:pt x="740462" y="173165"/>
                </a:cubicBezTo>
                <a:cubicBezTo>
                  <a:pt x="726814" y="159517"/>
                  <a:pt x="715578" y="142928"/>
                  <a:pt x="699519" y="132222"/>
                </a:cubicBezTo>
                <a:cubicBezTo>
                  <a:pt x="687549" y="124242"/>
                  <a:pt x="671443" y="125008"/>
                  <a:pt x="658576" y="118574"/>
                </a:cubicBezTo>
                <a:cubicBezTo>
                  <a:pt x="643905" y="111239"/>
                  <a:pt x="632303" y="98614"/>
                  <a:pt x="617632" y="91279"/>
                </a:cubicBezTo>
                <a:cubicBezTo>
                  <a:pt x="604765" y="84845"/>
                  <a:pt x="589556" y="84065"/>
                  <a:pt x="576689" y="77631"/>
                </a:cubicBezTo>
                <a:cubicBezTo>
                  <a:pt x="482440" y="30507"/>
                  <a:pt x="594769" y="65092"/>
                  <a:pt x="481155" y="36688"/>
                </a:cubicBezTo>
                <a:cubicBezTo>
                  <a:pt x="397821" y="43355"/>
                  <a:pt x="175308" y="0"/>
                  <a:pt x="85370" y="104927"/>
                </a:cubicBezTo>
                <a:cubicBezTo>
                  <a:pt x="72130" y="120374"/>
                  <a:pt x="67173" y="141321"/>
                  <a:pt x="58074" y="159518"/>
                </a:cubicBezTo>
                <a:cubicBezTo>
                  <a:pt x="90790" y="257665"/>
                  <a:pt x="51104" y="135121"/>
                  <a:pt x="85370" y="255052"/>
                </a:cubicBezTo>
                <a:cubicBezTo>
                  <a:pt x="89322" y="268884"/>
                  <a:pt x="90030" y="284762"/>
                  <a:pt x="99017" y="295995"/>
                </a:cubicBezTo>
                <a:cubicBezTo>
                  <a:pt x="109264" y="308803"/>
                  <a:pt x="126313" y="314192"/>
                  <a:pt x="139961" y="323291"/>
                </a:cubicBezTo>
                <a:cubicBezTo>
                  <a:pt x="153609" y="341488"/>
                  <a:pt x="163430" y="363320"/>
                  <a:pt x="180904" y="377882"/>
                </a:cubicBezTo>
                <a:cubicBezTo>
                  <a:pt x="191956" y="387092"/>
                  <a:pt x="208980" y="385096"/>
                  <a:pt x="221847" y="391530"/>
                </a:cubicBezTo>
                <a:cubicBezTo>
                  <a:pt x="321152" y="441182"/>
                  <a:pt x="184586" y="407653"/>
                  <a:pt x="358325" y="432473"/>
                </a:cubicBezTo>
                <a:cubicBezTo>
                  <a:pt x="383979" y="449576"/>
                  <a:pt x="424558" y="479073"/>
                  <a:pt x="453859" y="487064"/>
                </a:cubicBezTo>
                <a:cubicBezTo>
                  <a:pt x="484893" y="495528"/>
                  <a:pt x="517548" y="496163"/>
                  <a:pt x="549393" y="500712"/>
                </a:cubicBezTo>
                <a:cubicBezTo>
                  <a:pt x="544844" y="532557"/>
                  <a:pt x="550132" y="567474"/>
                  <a:pt x="535746" y="596246"/>
                </a:cubicBezTo>
                <a:cubicBezTo>
                  <a:pt x="529312" y="609113"/>
                  <a:pt x="508759" y="606405"/>
                  <a:pt x="494802" y="609894"/>
                </a:cubicBezTo>
                <a:cubicBezTo>
                  <a:pt x="472298" y="615520"/>
                  <a:pt x="449310" y="618993"/>
                  <a:pt x="426564" y="623542"/>
                </a:cubicBezTo>
                <a:cubicBezTo>
                  <a:pt x="309219" y="701769"/>
                  <a:pt x="457690" y="607978"/>
                  <a:pt x="344677" y="664485"/>
                </a:cubicBezTo>
                <a:cubicBezTo>
                  <a:pt x="238853" y="717397"/>
                  <a:pt x="365702" y="671124"/>
                  <a:pt x="262790" y="705428"/>
                </a:cubicBezTo>
                <a:cubicBezTo>
                  <a:pt x="162113" y="772548"/>
                  <a:pt x="175743" y="745951"/>
                  <a:pt x="249143" y="978383"/>
                </a:cubicBezTo>
                <a:cubicBezTo>
                  <a:pt x="254791" y="996269"/>
                  <a:pt x="285537" y="987482"/>
                  <a:pt x="303734" y="992031"/>
                </a:cubicBezTo>
                <a:cubicBezTo>
                  <a:pt x="358325" y="987482"/>
                  <a:pt x="418510" y="1002881"/>
                  <a:pt x="467507" y="978383"/>
                </a:cubicBezTo>
                <a:cubicBezTo>
                  <a:pt x="714545" y="854864"/>
                  <a:pt x="543068" y="889176"/>
                  <a:pt x="631280" y="800963"/>
                </a:cubicBezTo>
                <a:cubicBezTo>
                  <a:pt x="642878" y="789365"/>
                  <a:pt x="658575" y="782766"/>
                  <a:pt x="672223" y="773667"/>
                </a:cubicBezTo>
                <a:cubicBezTo>
                  <a:pt x="676772" y="760019"/>
                  <a:pt x="676884" y="743958"/>
                  <a:pt x="685871" y="732724"/>
                </a:cubicBezTo>
                <a:cubicBezTo>
                  <a:pt x="715395" y="695819"/>
                  <a:pt x="768743" y="698440"/>
                  <a:pt x="808701" y="691780"/>
                </a:cubicBezTo>
                <a:cubicBezTo>
                  <a:pt x="836472" y="580697"/>
                  <a:pt x="837381" y="600462"/>
                  <a:pt x="808701" y="418825"/>
                </a:cubicBezTo>
                <a:cubicBezTo>
                  <a:pt x="806143" y="402623"/>
                  <a:pt x="794213" y="388129"/>
                  <a:pt x="781405" y="377882"/>
                </a:cubicBezTo>
                <a:cubicBezTo>
                  <a:pt x="770171" y="368895"/>
                  <a:pt x="754110" y="368783"/>
                  <a:pt x="740462" y="364234"/>
                </a:cubicBezTo>
                <a:cubicBezTo>
                  <a:pt x="558492" y="377882"/>
                  <a:pt x="375199" y="379370"/>
                  <a:pt x="194552" y="405177"/>
                </a:cubicBezTo>
                <a:cubicBezTo>
                  <a:pt x="178314" y="407497"/>
                  <a:pt x="172443" y="430560"/>
                  <a:pt x="167256" y="446121"/>
                </a:cubicBezTo>
                <a:cubicBezTo>
                  <a:pt x="158505" y="472373"/>
                  <a:pt x="163885" y="502314"/>
                  <a:pt x="153608" y="528007"/>
                </a:cubicBezTo>
                <a:cubicBezTo>
                  <a:pt x="145160" y="549126"/>
                  <a:pt x="125886" y="564089"/>
                  <a:pt x="112665" y="582598"/>
                </a:cubicBezTo>
                <a:cubicBezTo>
                  <a:pt x="71308" y="640499"/>
                  <a:pt x="103982" y="611135"/>
                  <a:pt x="44426" y="650837"/>
                </a:cubicBezTo>
                <a:cubicBezTo>
                  <a:pt x="39877" y="664485"/>
                  <a:pt x="36446" y="678557"/>
                  <a:pt x="30779" y="691780"/>
                </a:cubicBezTo>
                <a:cubicBezTo>
                  <a:pt x="22765" y="710480"/>
                  <a:pt x="4678" y="726061"/>
                  <a:pt x="3483" y="746371"/>
                </a:cubicBezTo>
                <a:cubicBezTo>
                  <a:pt x="0" y="805584"/>
                  <a:pt x="12582" y="864652"/>
                  <a:pt x="17131" y="923792"/>
                </a:cubicBezTo>
                <a:cubicBezTo>
                  <a:pt x="53525" y="919243"/>
                  <a:pt x="91844" y="922679"/>
                  <a:pt x="126313" y="910145"/>
                </a:cubicBezTo>
                <a:cubicBezTo>
                  <a:pt x="144452" y="903549"/>
                  <a:pt x="152602" y="881762"/>
                  <a:pt x="167256" y="869201"/>
                </a:cubicBezTo>
                <a:cubicBezTo>
                  <a:pt x="184526" y="854398"/>
                  <a:pt x="203650" y="841906"/>
                  <a:pt x="221847" y="828258"/>
                </a:cubicBezTo>
                <a:cubicBezTo>
                  <a:pt x="256152" y="725347"/>
                  <a:pt x="205887" y="848208"/>
                  <a:pt x="276438" y="760019"/>
                </a:cubicBezTo>
                <a:cubicBezTo>
                  <a:pt x="285425" y="748785"/>
                  <a:pt x="285537" y="732724"/>
                  <a:pt x="290086" y="719076"/>
                </a:cubicBezTo>
                <a:cubicBezTo>
                  <a:pt x="285537" y="664485"/>
                  <a:pt x="291487" y="607976"/>
                  <a:pt x="276438" y="555303"/>
                </a:cubicBezTo>
                <a:cubicBezTo>
                  <a:pt x="271932" y="539532"/>
                  <a:pt x="239473" y="543920"/>
                  <a:pt x="235495" y="528007"/>
                </a:cubicBezTo>
                <a:cubicBezTo>
                  <a:pt x="228784" y="501161"/>
                  <a:pt x="235200" y="470023"/>
                  <a:pt x="249143" y="446121"/>
                </a:cubicBezTo>
                <a:cubicBezTo>
                  <a:pt x="268593" y="412778"/>
                  <a:pt x="303733" y="391530"/>
                  <a:pt x="331029" y="364234"/>
                </a:cubicBezTo>
                <a:lnTo>
                  <a:pt x="371973" y="323291"/>
                </a:lnTo>
                <a:cubicBezTo>
                  <a:pt x="385621" y="309643"/>
                  <a:pt x="395653" y="290980"/>
                  <a:pt x="412916" y="282348"/>
                </a:cubicBezTo>
                <a:cubicBezTo>
                  <a:pt x="431113" y="273249"/>
                  <a:pt x="448807" y="263066"/>
                  <a:pt x="467507" y="255052"/>
                </a:cubicBezTo>
                <a:cubicBezTo>
                  <a:pt x="502708" y="239965"/>
                  <a:pt x="497245" y="241404"/>
                  <a:pt x="522098" y="241404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Flowchart: Connector 36"/>
          <p:cNvSpPr/>
          <p:nvPr/>
        </p:nvSpPr>
        <p:spPr>
          <a:xfrm>
            <a:off x="3505200" y="5446240"/>
            <a:ext cx="76200" cy="1524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Flowchart: Connector 37"/>
          <p:cNvSpPr/>
          <p:nvPr/>
        </p:nvSpPr>
        <p:spPr>
          <a:xfrm>
            <a:off x="2895600" y="4912840"/>
            <a:ext cx="914400" cy="838200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971800" y="4989040"/>
            <a:ext cx="685800" cy="685800"/>
          </a:xfrm>
          <a:custGeom>
            <a:avLst/>
            <a:gdLst>
              <a:gd name="connsiteX0" fmla="*/ 235495 w 969200"/>
              <a:gd name="connsiteY0" fmla="*/ 200461 h 1002881"/>
              <a:gd name="connsiteX1" fmla="*/ 249143 w 969200"/>
              <a:gd name="connsiteY1" fmla="*/ 255052 h 1002881"/>
              <a:gd name="connsiteX2" fmla="*/ 262790 w 969200"/>
              <a:gd name="connsiteY2" fmla="*/ 377882 h 1002881"/>
              <a:gd name="connsiteX3" fmla="*/ 290086 w 969200"/>
              <a:gd name="connsiteY3" fmla="*/ 459768 h 1002881"/>
              <a:gd name="connsiteX4" fmla="*/ 303734 w 969200"/>
              <a:gd name="connsiteY4" fmla="*/ 500712 h 1002881"/>
              <a:gd name="connsiteX5" fmla="*/ 344677 w 969200"/>
              <a:gd name="connsiteY5" fmla="*/ 541655 h 1002881"/>
              <a:gd name="connsiteX6" fmla="*/ 399268 w 969200"/>
              <a:gd name="connsiteY6" fmla="*/ 582598 h 1002881"/>
              <a:gd name="connsiteX7" fmla="*/ 494802 w 969200"/>
              <a:gd name="connsiteY7" fmla="*/ 596246 h 1002881"/>
              <a:gd name="connsiteX8" fmla="*/ 603985 w 969200"/>
              <a:gd name="connsiteY8" fmla="*/ 541655 h 1002881"/>
              <a:gd name="connsiteX9" fmla="*/ 617632 w 969200"/>
              <a:gd name="connsiteY9" fmla="*/ 473416 h 1002881"/>
              <a:gd name="connsiteX10" fmla="*/ 603985 w 969200"/>
              <a:gd name="connsiteY10" fmla="*/ 377882 h 1002881"/>
              <a:gd name="connsiteX11" fmla="*/ 590337 w 969200"/>
              <a:gd name="connsiteY11" fmla="*/ 336939 h 1002881"/>
              <a:gd name="connsiteX12" fmla="*/ 563041 w 969200"/>
              <a:gd name="connsiteY12" fmla="*/ 186813 h 1002881"/>
              <a:gd name="connsiteX13" fmla="*/ 549393 w 969200"/>
              <a:gd name="connsiteY13" fmla="*/ 132222 h 1002881"/>
              <a:gd name="connsiteX14" fmla="*/ 617632 w 969200"/>
              <a:gd name="connsiteY14" fmla="*/ 173165 h 1002881"/>
              <a:gd name="connsiteX15" fmla="*/ 699519 w 969200"/>
              <a:gd name="connsiteY15" fmla="*/ 214109 h 1002881"/>
              <a:gd name="connsiteX16" fmla="*/ 822349 w 969200"/>
              <a:gd name="connsiteY16" fmla="*/ 282348 h 1002881"/>
              <a:gd name="connsiteX17" fmla="*/ 808701 w 969200"/>
              <a:gd name="connsiteY17" fmla="*/ 364234 h 1002881"/>
              <a:gd name="connsiteX18" fmla="*/ 781405 w 969200"/>
              <a:gd name="connsiteY18" fmla="*/ 473416 h 1002881"/>
              <a:gd name="connsiteX19" fmla="*/ 740462 w 969200"/>
              <a:gd name="connsiteY19" fmla="*/ 500712 h 1002881"/>
              <a:gd name="connsiteX20" fmla="*/ 713167 w 969200"/>
              <a:gd name="connsiteY20" fmla="*/ 541655 h 1002881"/>
              <a:gd name="connsiteX21" fmla="*/ 672223 w 969200"/>
              <a:gd name="connsiteY21" fmla="*/ 555303 h 1002881"/>
              <a:gd name="connsiteX22" fmla="*/ 644928 w 969200"/>
              <a:gd name="connsiteY22" fmla="*/ 637189 h 1002881"/>
              <a:gd name="connsiteX23" fmla="*/ 658576 w 969200"/>
              <a:gd name="connsiteY23" fmla="*/ 732724 h 1002881"/>
              <a:gd name="connsiteX24" fmla="*/ 713167 w 969200"/>
              <a:gd name="connsiteY24" fmla="*/ 828258 h 1002881"/>
              <a:gd name="connsiteX25" fmla="*/ 658576 w 969200"/>
              <a:gd name="connsiteY25" fmla="*/ 814610 h 1002881"/>
              <a:gd name="connsiteX26" fmla="*/ 603985 w 969200"/>
              <a:gd name="connsiteY26" fmla="*/ 760019 h 1002881"/>
              <a:gd name="connsiteX27" fmla="*/ 576689 w 969200"/>
              <a:gd name="connsiteY27" fmla="*/ 719076 h 1002881"/>
              <a:gd name="connsiteX28" fmla="*/ 535746 w 969200"/>
              <a:gd name="connsiteY28" fmla="*/ 678133 h 1002881"/>
              <a:gd name="connsiteX29" fmla="*/ 508450 w 969200"/>
              <a:gd name="connsiteY29" fmla="*/ 623542 h 1002881"/>
              <a:gd name="connsiteX30" fmla="*/ 467507 w 969200"/>
              <a:gd name="connsiteY30" fmla="*/ 541655 h 1002881"/>
              <a:gd name="connsiteX31" fmla="*/ 508450 w 969200"/>
              <a:gd name="connsiteY31" fmla="*/ 473416 h 1002881"/>
              <a:gd name="connsiteX32" fmla="*/ 522098 w 969200"/>
              <a:gd name="connsiteY32" fmla="*/ 432473 h 1002881"/>
              <a:gd name="connsiteX33" fmla="*/ 563041 w 969200"/>
              <a:gd name="connsiteY33" fmla="*/ 377882 h 1002881"/>
              <a:gd name="connsiteX34" fmla="*/ 494802 w 969200"/>
              <a:gd name="connsiteY34" fmla="*/ 173165 h 1002881"/>
              <a:gd name="connsiteX35" fmla="*/ 440211 w 969200"/>
              <a:gd name="connsiteY35" fmla="*/ 159518 h 1002881"/>
              <a:gd name="connsiteX36" fmla="*/ 385620 w 969200"/>
              <a:gd name="connsiteY36" fmla="*/ 186813 h 1002881"/>
              <a:gd name="connsiteX37" fmla="*/ 358325 w 969200"/>
              <a:gd name="connsiteY37" fmla="*/ 241404 h 1002881"/>
              <a:gd name="connsiteX38" fmla="*/ 344677 w 969200"/>
              <a:gd name="connsiteY38" fmla="*/ 650837 h 1002881"/>
              <a:gd name="connsiteX39" fmla="*/ 303734 w 969200"/>
              <a:gd name="connsiteY39" fmla="*/ 678133 h 1002881"/>
              <a:gd name="connsiteX40" fmla="*/ 221847 w 969200"/>
              <a:gd name="connsiteY40" fmla="*/ 760019 h 1002881"/>
              <a:gd name="connsiteX41" fmla="*/ 317382 w 969200"/>
              <a:gd name="connsiteY41" fmla="*/ 855554 h 1002881"/>
              <a:gd name="connsiteX42" fmla="*/ 412916 w 969200"/>
              <a:gd name="connsiteY42" fmla="*/ 869201 h 1002881"/>
              <a:gd name="connsiteX43" fmla="*/ 535746 w 969200"/>
              <a:gd name="connsiteY43" fmla="*/ 855554 h 1002881"/>
              <a:gd name="connsiteX44" fmla="*/ 590337 w 969200"/>
              <a:gd name="connsiteY44" fmla="*/ 773667 h 1002881"/>
              <a:gd name="connsiteX45" fmla="*/ 672223 w 969200"/>
              <a:gd name="connsiteY45" fmla="*/ 705428 h 1002881"/>
              <a:gd name="connsiteX46" fmla="*/ 767758 w 969200"/>
              <a:gd name="connsiteY46" fmla="*/ 582598 h 1002881"/>
              <a:gd name="connsiteX47" fmla="*/ 835996 w 969200"/>
              <a:gd name="connsiteY47" fmla="*/ 459768 h 1002881"/>
              <a:gd name="connsiteX48" fmla="*/ 876940 w 969200"/>
              <a:gd name="connsiteY48" fmla="*/ 432473 h 1002881"/>
              <a:gd name="connsiteX49" fmla="*/ 931531 w 969200"/>
              <a:gd name="connsiteY49" fmla="*/ 446121 h 1002881"/>
              <a:gd name="connsiteX50" fmla="*/ 958826 w 969200"/>
              <a:gd name="connsiteY50" fmla="*/ 487064 h 1002881"/>
              <a:gd name="connsiteX51" fmla="*/ 945179 w 969200"/>
              <a:gd name="connsiteY51" fmla="*/ 418825 h 1002881"/>
              <a:gd name="connsiteX52" fmla="*/ 849644 w 969200"/>
              <a:gd name="connsiteY52" fmla="*/ 282348 h 1002881"/>
              <a:gd name="connsiteX53" fmla="*/ 781405 w 969200"/>
              <a:gd name="connsiteY53" fmla="*/ 186813 h 1002881"/>
              <a:gd name="connsiteX54" fmla="*/ 740462 w 969200"/>
              <a:gd name="connsiteY54" fmla="*/ 173165 h 1002881"/>
              <a:gd name="connsiteX55" fmla="*/ 699519 w 969200"/>
              <a:gd name="connsiteY55" fmla="*/ 132222 h 1002881"/>
              <a:gd name="connsiteX56" fmla="*/ 658576 w 969200"/>
              <a:gd name="connsiteY56" fmla="*/ 118574 h 1002881"/>
              <a:gd name="connsiteX57" fmla="*/ 617632 w 969200"/>
              <a:gd name="connsiteY57" fmla="*/ 91279 h 1002881"/>
              <a:gd name="connsiteX58" fmla="*/ 576689 w 969200"/>
              <a:gd name="connsiteY58" fmla="*/ 77631 h 1002881"/>
              <a:gd name="connsiteX59" fmla="*/ 481155 w 969200"/>
              <a:gd name="connsiteY59" fmla="*/ 36688 h 1002881"/>
              <a:gd name="connsiteX60" fmla="*/ 85370 w 969200"/>
              <a:gd name="connsiteY60" fmla="*/ 104927 h 1002881"/>
              <a:gd name="connsiteX61" fmla="*/ 58074 w 969200"/>
              <a:gd name="connsiteY61" fmla="*/ 159518 h 1002881"/>
              <a:gd name="connsiteX62" fmla="*/ 85370 w 969200"/>
              <a:gd name="connsiteY62" fmla="*/ 255052 h 1002881"/>
              <a:gd name="connsiteX63" fmla="*/ 99017 w 969200"/>
              <a:gd name="connsiteY63" fmla="*/ 295995 h 1002881"/>
              <a:gd name="connsiteX64" fmla="*/ 139961 w 969200"/>
              <a:gd name="connsiteY64" fmla="*/ 323291 h 1002881"/>
              <a:gd name="connsiteX65" fmla="*/ 180904 w 969200"/>
              <a:gd name="connsiteY65" fmla="*/ 377882 h 1002881"/>
              <a:gd name="connsiteX66" fmla="*/ 221847 w 969200"/>
              <a:gd name="connsiteY66" fmla="*/ 391530 h 1002881"/>
              <a:gd name="connsiteX67" fmla="*/ 358325 w 969200"/>
              <a:gd name="connsiteY67" fmla="*/ 432473 h 1002881"/>
              <a:gd name="connsiteX68" fmla="*/ 453859 w 969200"/>
              <a:gd name="connsiteY68" fmla="*/ 487064 h 1002881"/>
              <a:gd name="connsiteX69" fmla="*/ 549393 w 969200"/>
              <a:gd name="connsiteY69" fmla="*/ 500712 h 1002881"/>
              <a:gd name="connsiteX70" fmla="*/ 535746 w 969200"/>
              <a:gd name="connsiteY70" fmla="*/ 596246 h 1002881"/>
              <a:gd name="connsiteX71" fmla="*/ 494802 w 969200"/>
              <a:gd name="connsiteY71" fmla="*/ 609894 h 1002881"/>
              <a:gd name="connsiteX72" fmla="*/ 426564 w 969200"/>
              <a:gd name="connsiteY72" fmla="*/ 623542 h 1002881"/>
              <a:gd name="connsiteX73" fmla="*/ 344677 w 969200"/>
              <a:gd name="connsiteY73" fmla="*/ 664485 h 1002881"/>
              <a:gd name="connsiteX74" fmla="*/ 262790 w 969200"/>
              <a:gd name="connsiteY74" fmla="*/ 705428 h 1002881"/>
              <a:gd name="connsiteX75" fmla="*/ 249143 w 969200"/>
              <a:gd name="connsiteY75" fmla="*/ 978383 h 1002881"/>
              <a:gd name="connsiteX76" fmla="*/ 303734 w 969200"/>
              <a:gd name="connsiteY76" fmla="*/ 992031 h 1002881"/>
              <a:gd name="connsiteX77" fmla="*/ 467507 w 969200"/>
              <a:gd name="connsiteY77" fmla="*/ 978383 h 1002881"/>
              <a:gd name="connsiteX78" fmla="*/ 631280 w 969200"/>
              <a:gd name="connsiteY78" fmla="*/ 800963 h 1002881"/>
              <a:gd name="connsiteX79" fmla="*/ 672223 w 969200"/>
              <a:gd name="connsiteY79" fmla="*/ 773667 h 1002881"/>
              <a:gd name="connsiteX80" fmla="*/ 685871 w 969200"/>
              <a:gd name="connsiteY80" fmla="*/ 732724 h 1002881"/>
              <a:gd name="connsiteX81" fmla="*/ 808701 w 969200"/>
              <a:gd name="connsiteY81" fmla="*/ 691780 h 1002881"/>
              <a:gd name="connsiteX82" fmla="*/ 808701 w 969200"/>
              <a:gd name="connsiteY82" fmla="*/ 418825 h 1002881"/>
              <a:gd name="connsiteX83" fmla="*/ 781405 w 969200"/>
              <a:gd name="connsiteY83" fmla="*/ 377882 h 1002881"/>
              <a:gd name="connsiteX84" fmla="*/ 740462 w 969200"/>
              <a:gd name="connsiteY84" fmla="*/ 364234 h 1002881"/>
              <a:gd name="connsiteX85" fmla="*/ 194552 w 969200"/>
              <a:gd name="connsiteY85" fmla="*/ 405177 h 1002881"/>
              <a:gd name="connsiteX86" fmla="*/ 167256 w 969200"/>
              <a:gd name="connsiteY86" fmla="*/ 446121 h 1002881"/>
              <a:gd name="connsiteX87" fmla="*/ 153608 w 969200"/>
              <a:gd name="connsiteY87" fmla="*/ 528007 h 1002881"/>
              <a:gd name="connsiteX88" fmla="*/ 112665 w 969200"/>
              <a:gd name="connsiteY88" fmla="*/ 582598 h 1002881"/>
              <a:gd name="connsiteX89" fmla="*/ 44426 w 969200"/>
              <a:gd name="connsiteY89" fmla="*/ 650837 h 1002881"/>
              <a:gd name="connsiteX90" fmla="*/ 30779 w 969200"/>
              <a:gd name="connsiteY90" fmla="*/ 691780 h 1002881"/>
              <a:gd name="connsiteX91" fmla="*/ 3483 w 969200"/>
              <a:gd name="connsiteY91" fmla="*/ 746371 h 1002881"/>
              <a:gd name="connsiteX92" fmla="*/ 17131 w 969200"/>
              <a:gd name="connsiteY92" fmla="*/ 923792 h 1002881"/>
              <a:gd name="connsiteX93" fmla="*/ 126313 w 969200"/>
              <a:gd name="connsiteY93" fmla="*/ 910145 h 1002881"/>
              <a:gd name="connsiteX94" fmla="*/ 167256 w 969200"/>
              <a:gd name="connsiteY94" fmla="*/ 869201 h 1002881"/>
              <a:gd name="connsiteX95" fmla="*/ 221847 w 969200"/>
              <a:gd name="connsiteY95" fmla="*/ 828258 h 1002881"/>
              <a:gd name="connsiteX96" fmla="*/ 276438 w 969200"/>
              <a:gd name="connsiteY96" fmla="*/ 760019 h 1002881"/>
              <a:gd name="connsiteX97" fmla="*/ 290086 w 969200"/>
              <a:gd name="connsiteY97" fmla="*/ 719076 h 1002881"/>
              <a:gd name="connsiteX98" fmla="*/ 276438 w 969200"/>
              <a:gd name="connsiteY98" fmla="*/ 555303 h 1002881"/>
              <a:gd name="connsiteX99" fmla="*/ 235495 w 969200"/>
              <a:gd name="connsiteY99" fmla="*/ 528007 h 1002881"/>
              <a:gd name="connsiteX100" fmla="*/ 249143 w 969200"/>
              <a:gd name="connsiteY100" fmla="*/ 446121 h 1002881"/>
              <a:gd name="connsiteX101" fmla="*/ 331029 w 969200"/>
              <a:gd name="connsiteY101" fmla="*/ 364234 h 1002881"/>
              <a:gd name="connsiteX102" fmla="*/ 371973 w 969200"/>
              <a:gd name="connsiteY102" fmla="*/ 323291 h 1002881"/>
              <a:gd name="connsiteX103" fmla="*/ 412916 w 969200"/>
              <a:gd name="connsiteY103" fmla="*/ 282348 h 1002881"/>
              <a:gd name="connsiteX104" fmla="*/ 467507 w 969200"/>
              <a:gd name="connsiteY104" fmla="*/ 255052 h 1002881"/>
              <a:gd name="connsiteX105" fmla="*/ 522098 w 969200"/>
              <a:gd name="connsiteY105" fmla="*/ 241404 h 100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969200" h="1002881">
                <a:moveTo>
                  <a:pt x="235495" y="200461"/>
                </a:moveTo>
                <a:cubicBezTo>
                  <a:pt x="240044" y="218658"/>
                  <a:pt x="246291" y="236513"/>
                  <a:pt x="249143" y="255052"/>
                </a:cubicBezTo>
                <a:cubicBezTo>
                  <a:pt x="255407" y="295768"/>
                  <a:pt x="254711" y="337487"/>
                  <a:pt x="262790" y="377882"/>
                </a:cubicBezTo>
                <a:cubicBezTo>
                  <a:pt x="268433" y="406095"/>
                  <a:pt x="280987" y="432473"/>
                  <a:pt x="290086" y="459768"/>
                </a:cubicBezTo>
                <a:cubicBezTo>
                  <a:pt x="294635" y="473416"/>
                  <a:pt x="293561" y="490539"/>
                  <a:pt x="303734" y="500712"/>
                </a:cubicBezTo>
                <a:cubicBezTo>
                  <a:pt x="317382" y="514360"/>
                  <a:pt x="330023" y="529094"/>
                  <a:pt x="344677" y="541655"/>
                </a:cubicBezTo>
                <a:cubicBezTo>
                  <a:pt x="361947" y="556458"/>
                  <a:pt x="377891" y="574825"/>
                  <a:pt x="399268" y="582598"/>
                </a:cubicBezTo>
                <a:cubicBezTo>
                  <a:pt x="429499" y="593591"/>
                  <a:pt x="462957" y="591697"/>
                  <a:pt x="494802" y="596246"/>
                </a:cubicBezTo>
                <a:cubicBezTo>
                  <a:pt x="543676" y="586471"/>
                  <a:pt x="578498" y="592628"/>
                  <a:pt x="603985" y="541655"/>
                </a:cubicBezTo>
                <a:cubicBezTo>
                  <a:pt x="614359" y="520907"/>
                  <a:pt x="613083" y="496162"/>
                  <a:pt x="617632" y="473416"/>
                </a:cubicBezTo>
                <a:cubicBezTo>
                  <a:pt x="613083" y="441571"/>
                  <a:pt x="610294" y="409425"/>
                  <a:pt x="603985" y="377882"/>
                </a:cubicBezTo>
                <a:cubicBezTo>
                  <a:pt x="601164" y="363775"/>
                  <a:pt x="593351" y="351006"/>
                  <a:pt x="590337" y="336939"/>
                </a:cubicBezTo>
                <a:cubicBezTo>
                  <a:pt x="579680" y="287206"/>
                  <a:pt x="573016" y="236688"/>
                  <a:pt x="563041" y="186813"/>
                </a:cubicBezTo>
                <a:cubicBezTo>
                  <a:pt x="559362" y="168420"/>
                  <a:pt x="531196" y="136771"/>
                  <a:pt x="549393" y="132222"/>
                </a:cubicBezTo>
                <a:cubicBezTo>
                  <a:pt x="575127" y="125788"/>
                  <a:pt x="594345" y="160463"/>
                  <a:pt x="617632" y="173165"/>
                </a:cubicBezTo>
                <a:cubicBezTo>
                  <a:pt x="644423" y="187778"/>
                  <a:pt x="673159" y="198732"/>
                  <a:pt x="699519" y="214109"/>
                </a:cubicBezTo>
                <a:cubicBezTo>
                  <a:pt x="824660" y="287108"/>
                  <a:pt x="736564" y="253753"/>
                  <a:pt x="822349" y="282348"/>
                </a:cubicBezTo>
                <a:cubicBezTo>
                  <a:pt x="847552" y="357961"/>
                  <a:pt x="836714" y="289533"/>
                  <a:pt x="808701" y="364234"/>
                </a:cubicBezTo>
                <a:cubicBezTo>
                  <a:pt x="806901" y="369033"/>
                  <a:pt x="793291" y="458559"/>
                  <a:pt x="781405" y="473416"/>
                </a:cubicBezTo>
                <a:cubicBezTo>
                  <a:pt x="771158" y="486224"/>
                  <a:pt x="754110" y="491613"/>
                  <a:pt x="740462" y="500712"/>
                </a:cubicBezTo>
                <a:cubicBezTo>
                  <a:pt x="731364" y="514360"/>
                  <a:pt x="725975" y="531409"/>
                  <a:pt x="713167" y="541655"/>
                </a:cubicBezTo>
                <a:cubicBezTo>
                  <a:pt x="701933" y="550642"/>
                  <a:pt x="680585" y="543596"/>
                  <a:pt x="672223" y="555303"/>
                </a:cubicBezTo>
                <a:cubicBezTo>
                  <a:pt x="655500" y="578716"/>
                  <a:pt x="644928" y="637189"/>
                  <a:pt x="644928" y="637189"/>
                </a:cubicBezTo>
                <a:cubicBezTo>
                  <a:pt x="649477" y="669034"/>
                  <a:pt x="649333" y="701912"/>
                  <a:pt x="658576" y="732724"/>
                </a:cubicBezTo>
                <a:cubicBezTo>
                  <a:pt x="662304" y="745152"/>
                  <a:pt x="721764" y="815362"/>
                  <a:pt x="713167" y="828258"/>
                </a:cubicBezTo>
                <a:cubicBezTo>
                  <a:pt x="702763" y="843865"/>
                  <a:pt x="676773" y="819159"/>
                  <a:pt x="658576" y="814610"/>
                </a:cubicBezTo>
                <a:cubicBezTo>
                  <a:pt x="628799" y="725280"/>
                  <a:pt x="670156" y="812955"/>
                  <a:pt x="603985" y="760019"/>
                </a:cubicBezTo>
                <a:cubicBezTo>
                  <a:pt x="591177" y="749772"/>
                  <a:pt x="587190" y="731677"/>
                  <a:pt x="576689" y="719076"/>
                </a:cubicBezTo>
                <a:cubicBezTo>
                  <a:pt x="564333" y="704249"/>
                  <a:pt x="546964" y="693839"/>
                  <a:pt x="535746" y="678133"/>
                </a:cubicBezTo>
                <a:cubicBezTo>
                  <a:pt x="523921" y="661578"/>
                  <a:pt x="518544" y="641206"/>
                  <a:pt x="508450" y="623542"/>
                </a:cubicBezTo>
                <a:cubicBezTo>
                  <a:pt x="466121" y="549466"/>
                  <a:pt x="492529" y="616719"/>
                  <a:pt x="467507" y="541655"/>
                </a:cubicBezTo>
                <a:cubicBezTo>
                  <a:pt x="481155" y="518909"/>
                  <a:pt x="496587" y="497142"/>
                  <a:pt x="508450" y="473416"/>
                </a:cubicBezTo>
                <a:cubicBezTo>
                  <a:pt x="514884" y="460549"/>
                  <a:pt x="514961" y="444963"/>
                  <a:pt x="522098" y="432473"/>
                </a:cubicBezTo>
                <a:cubicBezTo>
                  <a:pt x="533383" y="412724"/>
                  <a:pt x="549393" y="396079"/>
                  <a:pt x="563041" y="377882"/>
                </a:cubicBezTo>
                <a:cubicBezTo>
                  <a:pt x="553424" y="272093"/>
                  <a:pt x="581666" y="227455"/>
                  <a:pt x="494802" y="173165"/>
                </a:cubicBezTo>
                <a:cubicBezTo>
                  <a:pt x="478896" y="163224"/>
                  <a:pt x="458408" y="164067"/>
                  <a:pt x="440211" y="159518"/>
                </a:cubicBezTo>
                <a:cubicBezTo>
                  <a:pt x="422014" y="168616"/>
                  <a:pt x="400006" y="172427"/>
                  <a:pt x="385620" y="186813"/>
                </a:cubicBezTo>
                <a:cubicBezTo>
                  <a:pt x="371234" y="201199"/>
                  <a:pt x="360113" y="221138"/>
                  <a:pt x="358325" y="241404"/>
                </a:cubicBezTo>
                <a:cubicBezTo>
                  <a:pt x="346323" y="377429"/>
                  <a:pt x="361614" y="515338"/>
                  <a:pt x="344677" y="650837"/>
                </a:cubicBezTo>
                <a:cubicBezTo>
                  <a:pt x="342643" y="667113"/>
                  <a:pt x="315993" y="667236"/>
                  <a:pt x="303734" y="678133"/>
                </a:cubicBezTo>
                <a:cubicBezTo>
                  <a:pt x="274883" y="703779"/>
                  <a:pt x="221847" y="760019"/>
                  <a:pt x="221847" y="760019"/>
                </a:cubicBezTo>
                <a:cubicBezTo>
                  <a:pt x="255071" y="859689"/>
                  <a:pt x="222065" y="839668"/>
                  <a:pt x="317382" y="855554"/>
                </a:cubicBezTo>
                <a:cubicBezTo>
                  <a:pt x="349112" y="860842"/>
                  <a:pt x="381071" y="864652"/>
                  <a:pt x="412916" y="869201"/>
                </a:cubicBezTo>
                <a:cubicBezTo>
                  <a:pt x="453859" y="864652"/>
                  <a:pt x="499475" y="875085"/>
                  <a:pt x="535746" y="855554"/>
                </a:cubicBezTo>
                <a:cubicBezTo>
                  <a:pt x="564630" y="840001"/>
                  <a:pt x="563042" y="791864"/>
                  <a:pt x="590337" y="773667"/>
                </a:cubicBezTo>
                <a:cubicBezTo>
                  <a:pt x="626730" y="749404"/>
                  <a:pt x="643932" y="741802"/>
                  <a:pt x="672223" y="705428"/>
                </a:cubicBezTo>
                <a:cubicBezTo>
                  <a:pt x="786493" y="558510"/>
                  <a:pt x="674804" y="675552"/>
                  <a:pt x="767758" y="582598"/>
                </a:cubicBezTo>
                <a:cubicBezTo>
                  <a:pt x="794128" y="503488"/>
                  <a:pt x="779424" y="506912"/>
                  <a:pt x="835996" y="459768"/>
                </a:cubicBezTo>
                <a:cubicBezTo>
                  <a:pt x="848597" y="449267"/>
                  <a:pt x="863292" y="441571"/>
                  <a:pt x="876940" y="432473"/>
                </a:cubicBezTo>
                <a:cubicBezTo>
                  <a:pt x="895137" y="437022"/>
                  <a:pt x="915924" y="435716"/>
                  <a:pt x="931531" y="446121"/>
                </a:cubicBezTo>
                <a:cubicBezTo>
                  <a:pt x="945179" y="455219"/>
                  <a:pt x="951491" y="501735"/>
                  <a:pt x="958826" y="487064"/>
                </a:cubicBezTo>
                <a:cubicBezTo>
                  <a:pt x="969200" y="466316"/>
                  <a:pt x="953506" y="440476"/>
                  <a:pt x="945179" y="418825"/>
                </a:cubicBezTo>
                <a:cubicBezTo>
                  <a:pt x="902472" y="307784"/>
                  <a:pt x="916697" y="327048"/>
                  <a:pt x="849644" y="282348"/>
                </a:cubicBezTo>
                <a:cubicBezTo>
                  <a:pt x="837195" y="263674"/>
                  <a:pt x="794106" y="197397"/>
                  <a:pt x="781405" y="186813"/>
                </a:cubicBezTo>
                <a:cubicBezTo>
                  <a:pt x="770353" y="177603"/>
                  <a:pt x="754110" y="177714"/>
                  <a:pt x="740462" y="173165"/>
                </a:cubicBezTo>
                <a:cubicBezTo>
                  <a:pt x="726814" y="159517"/>
                  <a:pt x="715578" y="142928"/>
                  <a:pt x="699519" y="132222"/>
                </a:cubicBezTo>
                <a:cubicBezTo>
                  <a:pt x="687549" y="124242"/>
                  <a:pt x="671443" y="125008"/>
                  <a:pt x="658576" y="118574"/>
                </a:cubicBezTo>
                <a:cubicBezTo>
                  <a:pt x="643905" y="111239"/>
                  <a:pt x="632303" y="98614"/>
                  <a:pt x="617632" y="91279"/>
                </a:cubicBezTo>
                <a:cubicBezTo>
                  <a:pt x="604765" y="84845"/>
                  <a:pt x="589556" y="84065"/>
                  <a:pt x="576689" y="77631"/>
                </a:cubicBezTo>
                <a:cubicBezTo>
                  <a:pt x="482440" y="30507"/>
                  <a:pt x="594769" y="65092"/>
                  <a:pt x="481155" y="36688"/>
                </a:cubicBezTo>
                <a:cubicBezTo>
                  <a:pt x="397821" y="43355"/>
                  <a:pt x="175308" y="0"/>
                  <a:pt x="85370" y="104927"/>
                </a:cubicBezTo>
                <a:cubicBezTo>
                  <a:pt x="72130" y="120374"/>
                  <a:pt x="67173" y="141321"/>
                  <a:pt x="58074" y="159518"/>
                </a:cubicBezTo>
                <a:cubicBezTo>
                  <a:pt x="90790" y="257665"/>
                  <a:pt x="51104" y="135121"/>
                  <a:pt x="85370" y="255052"/>
                </a:cubicBezTo>
                <a:cubicBezTo>
                  <a:pt x="89322" y="268884"/>
                  <a:pt x="90030" y="284762"/>
                  <a:pt x="99017" y="295995"/>
                </a:cubicBezTo>
                <a:cubicBezTo>
                  <a:pt x="109264" y="308803"/>
                  <a:pt x="126313" y="314192"/>
                  <a:pt x="139961" y="323291"/>
                </a:cubicBezTo>
                <a:cubicBezTo>
                  <a:pt x="153609" y="341488"/>
                  <a:pt x="163430" y="363320"/>
                  <a:pt x="180904" y="377882"/>
                </a:cubicBezTo>
                <a:cubicBezTo>
                  <a:pt x="191956" y="387092"/>
                  <a:pt x="208980" y="385096"/>
                  <a:pt x="221847" y="391530"/>
                </a:cubicBezTo>
                <a:cubicBezTo>
                  <a:pt x="321152" y="441182"/>
                  <a:pt x="184586" y="407653"/>
                  <a:pt x="358325" y="432473"/>
                </a:cubicBezTo>
                <a:cubicBezTo>
                  <a:pt x="383979" y="449576"/>
                  <a:pt x="424558" y="479073"/>
                  <a:pt x="453859" y="487064"/>
                </a:cubicBezTo>
                <a:cubicBezTo>
                  <a:pt x="484893" y="495528"/>
                  <a:pt x="517548" y="496163"/>
                  <a:pt x="549393" y="500712"/>
                </a:cubicBezTo>
                <a:cubicBezTo>
                  <a:pt x="544844" y="532557"/>
                  <a:pt x="550132" y="567474"/>
                  <a:pt x="535746" y="596246"/>
                </a:cubicBezTo>
                <a:cubicBezTo>
                  <a:pt x="529312" y="609113"/>
                  <a:pt x="508759" y="606405"/>
                  <a:pt x="494802" y="609894"/>
                </a:cubicBezTo>
                <a:cubicBezTo>
                  <a:pt x="472298" y="615520"/>
                  <a:pt x="449310" y="618993"/>
                  <a:pt x="426564" y="623542"/>
                </a:cubicBezTo>
                <a:cubicBezTo>
                  <a:pt x="309219" y="701769"/>
                  <a:pt x="457690" y="607978"/>
                  <a:pt x="344677" y="664485"/>
                </a:cubicBezTo>
                <a:cubicBezTo>
                  <a:pt x="238853" y="717397"/>
                  <a:pt x="365702" y="671124"/>
                  <a:pt x="262790" y="705428"/>
                </a:cubicBezTo>
                <a:cubicBezTo>
                  <a:pt x="162113" y="772548"/>
                  <a:pt x="175743" y="745951"/>
                  <a:pt x="249143" y="978383"/>
                </a:cubicBezTo>
                <a:cubicBezTo>
                  <a:pt x="254791" y="996269"/>
                  <a:pt x="285537" y="987482"/>
                  <a:pt x="303734" y="992031"/>
                </a:cubicBezTo>
                <a:cubicBezTo>
                  <a:pt x="358325" y="987482"/>
                  <a:pt x="418510" y="1002881"/>
                  <a:pt x="467507" y="978383"/>
                </a:cubicBezTo>
                <a:cubicBezTo>
                  <a:pt x="714545" y="854864"/>
                  <a:pt x="543068" y="889176"/>
                  <a:pt x="631280" y="800963"/>
                </a:cubicBezTo>
                <a:cubicBezTo>
                  <a:pt x="642878" y="789365"/>
                  <a:pt x="658575" y="782766"/>
                  <a:pt x="672223" y="773667"/>
                </a:cubicBezTo>
                <a:cubicBezTo>
                  <a:pt x="676772" y="760019"/>
                  <a:pt x="676884" y="743958"/>
                  <a:pt x="685871" y="732724"/>
                </a:cubicBezTo>
                <a:cubicBezTo>
                  <a:pt x="715395" y="695819"/>
                  <a:pt x="768743" y="698440"/>
                  <a:pt x="808701" y="691780"/>
                </a:cubicBezTo>
                <a:cubicBezTo>
                  <a:pt x="836472" y="580697"/>
                  <a:pt x="837381" y="600462"/>
                  <a:pt x="808701" y="418825"/>
                </a:cubicBezTo>
                <a:cubicBezTo>
                  <a:pt x="806143" y="402623"/>
                  <a:pt x="794213" y="388129"/>
                  <a:pt x="781405" y="377882"/>
                </a:cubicBezTo>
                <a:cubicBezTo>
                  <a:pt x="770171" y="368895"/>
                  <a:pt x="754110" y="368783"/>
                  <a:pt x="740462" y="364234"/>
                </a:cubicBezTo>
                <a:cubicBezTo>
                  <a:pt x="558492" y="377882"/>
                  <a:pt x="375199" y="379370"/>
                  <a:pt x="194552" y="405177"/>
                </a:cubicBezTo>
                <a:cubicBezTo>
                  <a:pt x="178314" y="407497"/>
                  <a:pt x="172443" y="430560"/>
                  <a:pt x="167256" y="446121"/>
                </a:cubicBezTo>
                <a:cubicBezTo>
                  <a:pt x="158505" y="472373"/>
                  <a:pt x="163885" y="502314"/>
                  <a:pt x="153608" y="528007"/>
                </a:cubicBezTo>
                <a:cubicBezTo>
                  <a:pt x="145160" y="549126"/>
                  <a:pt x="125886" y="564089"/>
                  <a:pt x="112665" y="582598"/>
                </a:cubicBezTo>
                <a:cubicBezTo>
                  <a:pt x="71308" y="640499"/>
                  <a:pt x="103982" y="611135"/>
                  <a:pt x="44426" y="650837"/>
                </a:cubicBezTo>
                <a:cubicBezTo>
                  <a:pt x="39877" y="664485"/>
                  <a:pt x="36446" y="678557"/>
                  <a:pt x="30779" y="691780"/>
                </a:cubicBezTo>
                <a:cubicBezTo>
                  <a:pt x="22765" y="710480"/>
                  <a:pt x="4678" y="726061"/>
                  <a:pt x="3483" y="746371"/>
                </a:cubicBezTo>
                <a:cubicBezTo>
                  <a:pt x="0" y="805584"/>
                  <a:pt x="12582" y="864652"/>
                  <a:pt x="17131" y="923792"/>
                </a:cubicBezTo>
                <a:cubicBezTo>
                  <a:pt x="53525" y="919243"/>
                  <a:pt x="91844" y="922679"/>
                  <a:pt x="126313" y="910145"/>
                </a:cubicBezTo>
                <a:cubicBezTo>
                  <a:pt x="144452" y="903549"/>
                  <a:pt x="152602" y="881762"/>
                  <a:pt x="167256" y="869201"/>
                </a:cubicBezTo>
                <a:cubicBezTo>
                  <a:pt x="184526" y="854398"/>
                  <a:pt x="203650" y="841906"/>
                  <a:pt x="221847" y="828258"/>
                </a:cubicBezTo>
                <a:cubicBezTo>
                  <a:pt x="256152" y="725347"/>
                  <a:pt x="205887" y="848208"/>
                  <a:pt x="276438" y="760019"/>
                </a:cubicBezTo>
                <a:cubicBezTo>
                  <a:pt x="285425" y="748785"/>
                  <a:pt x="285537" y="732724"/>
                  <a:pt x="290086" y="719076"/>
                </a:cubicBezTo>
                <a:cubicBezTo>
                  <a:pt x="285537" y="664485"/>
                  <a:pt x="291487" y="607976"/>
                  <a:pt x="276438" y="555303"/>
                </a:cubicBezTo>
                <a:cubicBezTo>
                  <a:pt x="271932" y="539532"/>
                  <a:pt x="239473" y="543920"/>
                  <a:pt x="235495" y="528007"/>
                </a:cubicBezTo>
                <a:cubicBezTo>
                  <a:pt x="228784" y="501161"/>
                  <a:pt x="235200" y="470023"/>
                  <a:pt x="249143" y="446121"/>
                </a:cubicBezTo>
                <a:cubicBezTo>
                  <a:pt x="268593" y="412778"/>
                  <a:pt x="303733" y="391530"/>
                  <a:pt x="331029" y="364234"/>
                </a:cubicBezTo>
                <a:lnTo>
                  <a:pt x="371973" y="323291"/>
                </a:lnTo>
                <a:cubicBezTo>
                  <a:pt x="385621" y="309643"/>
                  <a:pt x="395653" y="290980"/>
                  <a:pt x="412916" y="282348"/>
                </a:cubicBezTo>
                <a:cubicBezTo>
                  <a:pt x="431113" y="273249"/>
                  <a:pt x="448807" y="263066"/>
                  <a:pt x="467507" y="255052"/>
                </a:cubicBezTo>
                <a:cubicBezTo>
                  <a:pt x="502708" y="239965"/>
                  <a:pt x="497245" y="241404"/>
                  <a:pt x="522098" y="241404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Flowchart: Connector 39"/>
          <p:cNvSpPr/>
          <p:nvPr/>
        </p:nvSpPr>
        <p:spPr>
          <a:xfrm>
            <a:off x="3581400" y="5446240"/>
            <a:ext cx="762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85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-23282"/>
            <a:ext cx="8229600" cy="1143000"/>
          </a:xfrm>
        </p:spPr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Cytokinesis</a:t>
            </a:r>
          </a:p>
        </p:txBody>
      </p:sp>
      <p:sp>
        <p:nvSpPr>
          <p:cNvPr id="17203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2400" y="1026360"/>
            <a:ext cx="8839200" cy="5334000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40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Means division of the cytoplasm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40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Division</a:t>
            </a:r>
            <a:r>
              <a:rPr lang="en-US" sz="40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 of cell into two, identical halves called </a:t>
            </a:r>
            <a:r>
              <a:rPr lang="en-US" sz="40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daughter cells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40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In plant cells, cell plate </a:t>
            </a:r>
            <a:r>
              <a:rPr lang="en-US" sz="40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forms at the equator to divide cell</a:t>
            </a:r>
          </a:p>
          <a:p>
            <a:pPr>
              <a:lnSpc>
                <a:spcPct val="90000"/>
              </a:lnSpc>
              <a:buClr>
                <a:schemeClr val="bg2"/>
              </a:buClr>
              <a:buFont typeface="Wingdings" charset="0"/>
              <a:buChar char="ü"/>
            </a:pPr>
            <a:r>
              <a:rPr lang="en-US" sz="4000" b="1" dirty="0">
                <a:solidFill>
                  <a:srgbClr val="953735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In animal cells</a:t>
            </a:r>
            <a:r>
              <a:rPr lang="en-US" sz="4000" b="1" dirty="0">
                <a:solidFill>
                  <a:srgbClr val="3399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, </a:t>
            </a:r>
            <a:r>
              <a:rPr lang="en-US" sz="4000" b="1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cleavage furrow forms to split cell</a:t>
            </a:r>
          </a:p>
        </p:txBody>
      </p:sp>
    </p:spTree>
    <p:extLst>
      <p:ext uri="{BB962C8B-B14F-4D97-AF65-F5344CB8AC3E}">
        <p14:creationId xmlns:p14="http://schemas.microsoft.com/office/powerpoint/2010/main" val="377409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2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2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4" grpId="0" autoUpdateAnimBg="0"/>
      <p:bldP spid="172035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67E71-A82E-714F-8336-F46B2843CB09}" type="slidenum">
              <a:rPr lang="en-US"/>
              <a:pPr/>
              <a:t>45</a:t>
            </a:fld>
            <a:endParaRPr lang="en-US"/>
          </a:p>
        </p:txBody>
      </p:sp>
      <p:sp>
        <p:nvSpPr>
          <p:cNvPr id="173068" name="Rectangle 103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Cytokinesis</a:t>
            </a:r>
          </a:p>
        </p:txBody>
      </p:sp>
      <p:pic>
        <p:nvPicPr>
          <p:cNvPr id="173059" name="Picture 1027" descr="11_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3334" r="11250" b="16667"/>
          <a:stretch>
            <a:fillRect/>
          </a:stretch>
        </p:blipFill>
        <p:spPr bwMode="auto">
          <a:xfrm>
            <a:off x="304800" y="3352800"/>
            <a:ext cx="3962400" cy="311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3060" name="Picture 1028" descr="11_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10001" r="6250" b="11667"/>
          <a:stretch>
            <a:fillRect/>
          </a:stretch>
        </p:blipFill>
        <p:spPr bwMode="auto">
          <a:xfrm>
            <a:off x="4419600" y="3352800"/>
            <a:ext cx="4329113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061" name="Text Box 1029"/>
          <p:cNvSpPr txBox="1">
            <a:spLocks noChangeArrowheads="1"/>
          </p:cNvSpPr>
          <p:nvPr/>
        </p:nvSpPr>
        <p:spPr bwMode="auto">
          <a:xfrm>
            <a:off x="457200" y="1219200"/>
            <a:ext cx="3810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Cleavage furrow in animal cell</a:t>
            </a:r>
          </a:p>
        </p:txBody>
      </p:sp>
      <p:sp>
        <p:nvSpPr>
          <p:cNvPr id="173062" name="Line 1030"/>
          <p:cNvSpPr>
            <a:spLocks noChangeShapeType="1"/>
          </p:cNvSpPr>
          <p:nvPr/>
        </p:nvSpPr>
        <p:spPr bwMode="auto">
          <a:xfrm flipH="1">
            <a:off x="1676400" y="2362200"/>
            <a:ext cx="457200" cy="2514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73063" name="Text Box 1031"/>
          <p:cNvSpPr txBox="1">
            <a:spLocks noChangeArrowheads="1"/>
          </p:cNvSpPr>
          <p:nvPr/>
        </p:nvSpPr>
        <p:spPr bwMode="auto">
          <a:xfrm>
            <a:off x="4876800" y="1447800"/>
            <a:ext cx="3581400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sz="480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173064" name="Text Box 1032"/>
          <p:cNvSpPr txBox="1">
            <a:spLocks noChangeArrowheads="1"/>
          </p:cNvSpPr>
          <p:nvPr/>
        </p:nvSpPr>
        <p:spPr bwMode="auto">
          <a:xfrm>
            <a:off x="4572000" y="1371600"/>
            <a:ext cx="4038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Cell plate in </a:t>
            </a:r>
            <a:r>
              <a:rPr lang="en-US" sz="3600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plant </a:t>
            </a:r>
            <a:r>
              <a:rPr lang="en-US" sz="3600" dirty="0">
                <a:solidFill>
                  <a:schemeClr val="bg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cell</a:t>
            </a:r>
          </a:p>
        </p:txBody>
      </p:sp>
      <p:sp>
        <p:nvSpPr>
          <p:cNvPr id="173065" name="Line 1033"/>
          <p:cNvSpPr>
            <a:spLocks noChangeShapeType="1"/>
          </p:cNvSpPr>
          <p:nvPr/>
        </p:nvSpPr>
        <p:spPr bwMode="auto">
          <a:xfrm flipH="1">
            <a:off x="5410200" y="2438400"/>
            <a:ext cx="914400" cy="1447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73069" name="Line 1037"/>
          <p:cNvSpPr>
            <a:spLocks noChangeShapeType="1"/>
          </p:cNvSpPr>
          <p:nvPr/>
        </p:nvSpPr>
        <p:spPr bwMode="auto">
          <a:xfrm>
            <a:off x="2133600" y="2362200"/>
            <a:ext cx="1295400" cy="266700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73070" name="Line 1038"/>
          <p:cNvSpPr>
            <a:spLocks noChangeShapeType="1"/>
          </p:cNvSpPr>
          <p:nvPr/>
        </p:nvSpPr>
        <p:spPr bwMode="auto">
          <a:xfrm>
            <a:off x="6400800" y="2514600"/>
            <a:ext cx="1600200" cy="1676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5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3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3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3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3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3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3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3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3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3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3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30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30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3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3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68" grpId="0" autoUpdateAnimBg="0"/>
      <p:bldP spid="173061" grpId="0" autoUpdateAnimBg="0"/>
      <p:bldP spid="173062" grpId="0" animBg="1"/>
      <p:bldP spid="173064" grpId="0" autoUpdateAnimBg="0"/>
      <p:bldP spid="173065" grpId="0" animBg="1"/>
      <p:bldP spid="173069" grpId="0" animBg="1"/>
      <p:bldP spid="17307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01682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cs typeface="+mj-cs"/>
              </a:rPr>
              <a:t>Cytokinesis</a:t>
            </a:r>
          </a:p>
        </p:txBody>
      </p:sp>
      <p:pic>
        <p:nvPicPr>
          <p:cNvPr id="93186" name="Picture 3" descr="11_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3334" r="11250" b="16667"/>
          <a:stretch>
            <a:fillRect/>
          </a:stretch>
        </p:blipFill>
        <p:spPr bwMode="auto">
          <a:xfrm>
            <a:off x="4953000" y="963613"/>
            <a:ext cx="3505200" cy="2757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3187" name="Picture 4" descr="11_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10001" r="6250" b="11667"/>
          <a:stretch>
            <a:fillRect/>
          </a:stretch>
        </p:blipFill>
        <p:spPr bwMode="auto">
          <a:xfrm>
            <a:off x="4953000" y="3803650"/>
            <a:ext cx="3505200" cy="2386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7" name="Rectangle 5"/>
          <p:cNvSpPr>
            <a:spLocks noChangeArrowheads="1"/>
          </p:cNvSpPr>
          <p:nvPr/>
        </p:nvSpPr>
        <p:spPr bwMode="auto">
          <a:xfrm>
            <a:off x="304800" y="1143000"/>
            <a:ext cx="44958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SzPct val="50000"/>
              <a:buFontTx/>
              <a:buChar char="•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Cleavage of cell into two halves</a:t>
            </a:r>
          </a:p>
          <a:p>
            <a:pPr marL="742950" lvl="1" indent="-285750">
              <a:spcBef>
                <a:spcPct val="20000"/>
              </a:spcBef>
              <a:buSzPct val="50000"/>
              <a:buFontTx/>
              <a:buChar char="–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Animal cells</a:t>
            </a:r>
          </a:p>
          <a:p>
            <a:pPr marL="1143000" lvl="2" indent="-228600">
              <a:spcBef>
                <a:spcPct val="20000"/>
              </a:spcBef>
              <a:buSzPct val="50000"/>
              <a:buFont typeface="Wingdings" charset="0"/>
              <a:buChar char="§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Constriction belt of actin filaments</a:t>
            </a:r>
          </a:p>
          <a:p>
            <a:pPr marL="742950" lvl="1" indent="-285750">
              <a:spcBef>
                <a:spcPct val="20000"/>
              </a:spcBef>
              <a:buSzPct val="50000"/>
              <a:buFontTx/>
              <a:buChar char="–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Plant cells	</a:t>
            </a:r>
          </a:p>
          <a:p>
            <a:pPr marL="1143000" lvl="2" indent="-228600">
              <a:spcBef>
                <a:spcPct val="20000"/>
              </a:spcBef>
              <a:buSzPct val="50000"/>
              <a:buFont typeface="Wingdings" charset="0"/>
              <a:buChar char="§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Cell plate</a:t>
            </a:r>
          </a:p>
          <a:p>
            <a:pPr marL="742950" lvl="1" indent="-285750">
              <a:spcBef>
                <a:spcPct val="20000"/>
              </a:spcBef>
              <a:buSzPct val="50000"/>
              <a:buFontTx/>
              <a:buChar char="–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Fungi and protists</a:t>
            </a:r>
          </a:p>
          <a:p>
            <a:pPr marL="1143000" lvl="2" indent="-228600">
              <a:spcBef>
                <a:spcPct val="20000"/>
              </a:spcBef>
              <a:buSzPct val="50000"/>
              <a:buFont typeface="Wingdings" charset="0"/>
              <a:buChar char="§"/>
              <a:defRPr/>
            </a:pPr>
            <a:r>
              <a:rPr lang="en-US" sz="2800">
                <a:solidFill>
                  <a:schemeClr val="bg1"/>
                </a:solidFill>
                <a:latin typeface="Arial" charset="0"/>
                <a:cs typeface="+mn-cs"/>
              </a:rPr>
              <a:t>Mitosis occurs within the nucleus</a:t>
            </a:r>
          </a:p>
        </p:txBody>
      </p:sp>
    </p:spTree>
    <p:extLst>
      <p:ext uri="{BB962C8B-B14F-4D97-AF65-F5344CB8AC3E}">
        <p14:creationId xmlns:p14="http://schemas.microsoft.com/office/powerpoint/2010/main" val="110694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89" name="Rectangle 33"/>
          <p:cNvSpPr>
            <a:spLocks noChangeArrowheads="1"/>
          </p:cNvSpPr>
          <p:nvPr/>
        </p:nvSpPr>
        <p:spPr bwMode="auto">
          <a:xfrm>
            <a:off x="152400" y="685800"/>
            <a:ext cx="8763000" cy="5943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4985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6096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>
                <a:cs typeface="+mj-cs"/>
              </a:rPr>
              <a:t>Cytokinesis In Animal And Plant Cells</a:t>
            </a:r>
          </a:p>
        </p:txBody>
      </p:sp>
      <p:sp>
        <p:nvSpPr>
          <p:cNvPr id="249859" name="Text Box 3"/>
          <p:cNvSpPr txBox="1">
            <a:spLocks noChangeArrowheads="1"/>
          </p:cNvSpPr>
          <p:nvPr/>
        </p:nvSpPr>
        <p:spPr bwMode="auto">
          <a:xfrm>
            <a:off x="7616825" y="5892800"/>
            <a:ext cx="13176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 anchor="ctr"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kumimoji="1" lang="en-US" sz="1400">
                <a:latin typeface="Arial" charset="0"/>
                <a:cs typeface="+mn-cs"/>
              </a:rPr>
              <a:t>Daughter cells</a:t>
            </a:r>
          </a:p>
        </p:txBody>
      </p:sp>
      <p:grpSp>
        <p:nvGrpSpPr>
          <p:cNvPr id="94212" name="Group 4"/>
          <p:cNvGrpSpPr>
            <a:grpSpLocks/>
          </p:cNvGrpSpPr>
          <p:nvPr/>
        </p:nvGrpSpPr>
        <p:grpSpPr bwMode="auto">
          <a:xfrm>
            <a:off x="152400" y="762000"/>
            <a:ext cx="8610600" cy="5727700"/>
            <a:chOff x="96" y="488"/>
            <a:chExt cx="5424" cy="3608"/>
          </a:xfrm>
        </p:grpSpPr>
        <p:grpSp>
          <p:nvGrpSpPr>
            <p:cNvPr id="94213" name="Group 5"/>
            <p:cNvGrpSpPr>
              <a:grpSpLocks/>
            </p:cNvGrpSpPr>
            <p:nvPr/>
          </p:nvGrpSpPr>
          <p:grpSpPr bwMode="auto">
            <a:xfrm>
              <a:off x="96" y="488"/>
              <a:ext cx="5424" cy="3272"/>
              <a:chOff x="96" y="576"/>
              <a:chExt cx="5424" cy="3272"/>
            </a:xfrm>
          </p:grpSpPr>
          <p:pic>
            <p:nvPicPr>
              <p:cNvPr id="94216" name="Picture 6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" y="576"/>
                <a:ext cx="5424" cy="32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9863" name="Line 7"/>
              <p:cNvSpPr>
                <a:spLocks noChangeShapeType="1"/>
              </p:cNvSpPr>
              <p:nvPr/>
            </p:nvSpPr>
            <p:spPr bwMode="auto">
              <a:xfrm>
                <a:off x="488" y="2440"/>
                <a:ext cx="192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64" name="Line 8"/>
              <p:cNvSpPr>
                <a:spLocks noChangeShapeType="1"/>
              </p:cNvSpPr>
              <p:nvPr/>
            </p:nvSpPr>
            <p:spPr bwMode="auto">
              <a:xfrm flipV="1">
                <a:off x="738" y="1632"/>
                <a:ext cx="750" cy="5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65" name="Line 9"/>
              <p:cNvSpPr>
                <a:spLocks noChangeShapeType="1"/>
              </p:cNvSpPr>
              <p:nvPr/>
            </p:nvSpPr>
            <p:spPr bwMode="auto">
              <a:xfrm flipV="1">
                <a:off x="450" y="3024"/>
                <a:ext cx="214" cy="4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66" name="Line 10"/>
              <p:cNvSpPr>
                <a:spLocks noChangeShapeType="1"/>
              </p:cNvSpPr>
              <p:nvPr/>
            </p:nvSpPr>
            <p:spPr bwMode="auto">
              <a:xfrm flipV="1">
                <a:off x="2044" y="3168"/>
                <a:ext cx="212" cy="26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67" name="Line 11"/>
              <p:cNvSpPr>
                <a:spLocks noChangeShapeType="1"/>
              </p:cNvSpPr>
              <p:nvPr/>
            </p:nvSpPr>
            <p:spPr bwMode="auto">
              <a:xfrm flipH="1" flipV="1">
                <a:off x="1728" y="3216"/>
                <a:ext cx="303" cy="20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68" name="Text Box 12"/>
              <p:cNvSpPr txBox="1">
                <a:spLocks noChangeArrowheads="1"/>
              </p:cNvSpPr>
              <p:nvPr/>
            </p:nvSpPr>
            <p:spPr bwMode="auto">
              <a:xfrm>
                <a:off x="232" y="2220"/>
                <a:ext cx="1047" cy="21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600">
                    <a:latin typeface="Arial" charset="0"/>
                    <a:cs typeface="+mn-cs"/>
                  </a:rPr>
                  <a:t>Cleavage furrow</a:t>
                </a:r>
              </a:p>
            </p:txBody>
          </p:sp>
          <p:sp>
            <p:nvSpPr>
              <p:cNvPr id="249869" name="Text Box 13"/>
              <p:cNvSpPr txBox="1">
                <a:spLocks noChangeArrowheads="1"/>
              </p:cNvSpPr>
              <p:nvPr/>
            </p:nvSpPr>
            <p:spPr bwMode="auto">
              <a:xfrm>
                <a:off x="144" y="3440"/>
                <a:ext cx="1296" cy="3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600">
                    <a:latin typeface="Arial" charset="0"/>
                    <a:cs typeface="+mn-cs"/>
                  </a:rPr>
                  <a:t>Contractile ring of </a:t>
                </a:r>
                <a:br>
                  <a:rPr kumimoji="1" lang="en-US" sz="1600">
                    <a:latin typeface="Arial" charset="0"/>
                    <a:cs typeface="+mn-cs"/>
                  </a:rPr>
                </a:br>
                <a:r>
                  <a:rPr kumimoji="1" lang="en-US" sz="1600">
                    <a:latin typeface="Arial" charset="0"/>
                    <a:cs typeface="+mn-cs"/>
                  </a:rPr>
                  <a:t>microfilaments</a:t>
                </a:r>
              </a:p>
            </p:txBody>
          </p:sp>
          <p:sp>
            <p:nvSpPr>
              <p:cNvPr id="249870" name="Text Box 14"/>
              <p:cNvSpPr txBox="1">
                <a:spLocks noChangeArrowheads="1"/>
              </p:cNvSpPr>
              <p:nvPr/>
            </p:nvSpPr>
            <p:spPr bwMode="auto">
              <a:xfrm>
                <a:off x="1572" y="3448"/>
                <a:ext cx="933" cy="21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600">
                    <a:latin typeface="Arial" charset="0"/>
                    <a:cs typeface="+mn-cs"/>
                  </a:rPr>
                  <a:t>Daughter cells</a:t>
                </a:r>
              </a:p>
            </p:txBody>
          </p:sp>
          <p:sp>
            <p:nvSpPr>
              <p:cNvPr id="249871" name="Text Box 15"/>
              <p:cNvSpPr txBox="1">
                <a:spLocks noChangeArrowheads="1"/>
              </p:cNvSpPr>
              <p:nvPr/>
            </p:nvSpPr>
            <p:spPr bwMode="auto">
              <a:xfrm>
                <a:off x="1872" y="2136"/>
                <a:ext cx="437" cy="1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>
                    <a:latin typeface="Arial" charset="0"/>
                    <a:cs typeface="+mn-cs"/>
                  </a:rPr>
                  <a:t>100 µm</a:t>
                </a:r>
              </a:p>
            </p:txBody>
          </p:sp>
          <p:sp>
            <p:nvSpPr>
              <p:cNvPr id="249872" name="Text Box 16"/>
              <p:cNvSpPr txBox="1">
                <a:spLocks noChangeArrowheads="1"/>
              </p:cNvSpPr>
              <p:nvPr/>
            </p:nvSpPr>
            <p:spPr bwMode="auto">
              <a:xfrm>
                <a:off x="5104" y="2272"/>
                <a:ext cx="331" cy="1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>
                    <a:latin typeface="Arial" charset="0"/>
                    <a:cs typeface="+mn-cs"/>
                  </a:rPr>
                  <a:t>1 µm</a:t>
                </a:r>
              </a:p>
            </p:txBody>
          </p:sp>
          <p:sp>
            <p:nvSpPr>
              <p:cNvPr id="249873" name="Line 17"/>
              <p:cNvSpPr>
                <a:spLocks noChangeShapeType="1"/>
              </p:cNvSpPr>
              <p:nvPr/>
            </p:nvSpPr>
            <p:spPr bwMode="auto">
              <a:xfrm flipV="1">
                <a:off x="5136" y="3552"/>
                <a:ext cx="96" cy="277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74" name="Line 18"/>
              <p:cNvSpPr>
                <a:spLocks noChangeShapeType="1"/>
              </p:cNvSpPr>
              <p:nvPr/>
            </p:nvSpPr>
            <p:spPr bwMode="auto">
              <a:xfrm flipH="1" flipV="1">
                <a:off x="4944" y="3552"/>
                <a:ext cx="175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75" name="Text Box 19"/>
              <p:cNvSpPr txBox="1">
                <a:spLocks noChangeArrowheads="1"/>
              </p:cNvSpPr>
              <p:nvPr/>
            </p:nvSpPr>
            <p:spPr bwMode="auto">
              <a:xfrm>
                <a:off x="2952" y="2256"/>
                <a:ext cx="557" cy="4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Vesicles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forming 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cell plate</a:t>
                </a:r>
              </a:p>
            </p:txBody>
          </p:sp>
          <p:sp>
            <p:nvSpPr>
              <p:cNvPr id="249876" name="Text Box 20"/>
              <p:cNvSpPr txBox="1">
                <a:spLocks noChangeArrowheads="1"/>
              </p:cNvSpPr>
              <p:nvPr/>
            </p:nvSpPr>
            <p:spPr bwMode="auto">
              <a:xfrm>
                <a:off x="3600" y="2280"/>
                <a:ext cx="625" cy="32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Wall of 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patent cell</a:t>
                </a:r>
              </a:p>
            </p:txBody>
          </p:sp>
          <p:sp>
            <p:nvSpPr>
              <p:cNvPr id="249877" name="Text Box 21"/>
              <p:cNvSpPr txBox="1">
                <a:spLocks noChangeArrowheads="1"/>
              </p:cNvSpPr>
              <p:nvPr/>
            </p:nvSpPr>
            <p:spPr bwMode="auto">
              <a:xfrm>
                <a:off x="4240" y="2424"/>
                <a:ext cx="582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Cell plate</a:t>
                </a:r>
              </a:p>
            </p:txBody>
          </p:sp>
          <p:sp>
            <p:nvSpPr>
              <p:cNvPr id="249878" name="Text Box 22"/>
              <p:cNvSpPr txBox="1">
                <a:spLocks noChangeArrowheads="1"/>
              </p:cNvSpPr>
              <p:nvPr/>
            </p:nvSpPr>
            <p:spPr bwMode="auto">
              <a:xfrm>
                <a:off x="4712" y="2528"/>
                <a:ext cx="763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New cell wall</a:t>
                </a:r>
              </a:p>
            </p:txBody>
          </p:sp>
          <p:sp>
            <p:nvSpPr>
              <p:cNvPr id="249879" name="Line 23"/>
              <p:cNvSpPr>
                <a:spLocks noChangeShapeType="1"/>
              </p:cNvSpPr>
              <p:nvPr/>
            </p:nvSpPr>
            <p:spPr bwMode="auto">
              <a:xfrm flipH="1" flipV="1">
                <a:off x="3168" y="2688"/>
                <a:ext cx="192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0" name="Line 24"/>
              <p:cNvSpPr>
                <a:spLocks noChangeShapeType="1"/>
              </p:cNvSpPr>
              <p:nvPr/>
            </p:nvSpPr>
            <p:spPr bwMode="auto">
              <a:xfrm flipH="1" flipV="1">
                <a:off x="3160" y="2696"/>
                <a:ext cx="192" cy="43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1" name="Line 25"/>
              <p:cNvSpPr>
                <a:spLocks noChangeShapeType="1"/>
              </p:cNvSpPr>
              <p:nvPr/>
            </p:nvSpPr>
            <p:spPr bwMode="auto">
              <a:xfrm flipH="1" flipV="1">
                <a:off x="3936" y="2592"/>
                <a:ext cx="160" cy="2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2" name="Line 26"/>
              <p:cNvSpPr>
                <a:spLocks noChangeShapeType="1"/>
              </p:cNvSpPr>
              <p:nvPr/>
            </p:nvSpPr>
            <p:spPr bwMode="auto">
              <a:xfrm flipV="1">
                <a:off x="4274" y="2592"/>
                <a:ext cx="142" cy="52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3" name="Line 27"/>
              <p:cNvSpPr>
                <a:spLocks noChangeShapeType="1"/>
              </p:cNvSpPr>
              <p:nvPr/>
            </p:nvSpPr>
            <p:spPr bwMode="auto">
              <a:xfrm flipH="1" flipV="1">
                <a:off x="4992" y="2688"/>
                <a:ext cx="130" cy="30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4" name="Line 28"/>
              <p:cNvSpPr>
                <a:spLocks noChangeShapeType="1"/>
              </p:cNvSpPr>
              <p:nvPr/>
            </p:nvSpPr>
            <p:spPr bwMode="auto">
              <a:xfrm flipV="1">
                <a:off x="3120" y="1320"/>
                <a:ext cx="1008" cy="9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5" name="Line 29"/>
              <p:cNvSpPr>
                <a:spLocks noChangeShapeType="1"/>
              </p:cNvSpPr>
              <p:nvPr/>
            </p:nvSpPr>
            <p:spPr bwMode="auto">
              <a:xfrm flipV="1">
                <a:off x="3136" y="1696"/>
                <a:ext cx="1104" cy="57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49886" name="Line 30"/>
              <p:cNvSpPr>
                <a:spLocks noChangeShapeType="1"/>
              </p:cNvSpPr>
              <p:nvPr/>
            </p:nvSpPr>
            <p:spPr bwMode="auto">
              <a:xfrm flipH="1" flipV="1">
                <a:off x="3792" y="2064"/>
                <a:ext cx="0" cy="2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</p:grpSp>
        <p:sp>
          <p:nvSpPr>
            <p:cNvPr id="249887" name="Text Box 31"/>
            <p:cNvSpPr txBox="1">
              <a:spLocks noChangeArrowheads="1"/>
            </p:cNvSpPr>
            <p:nvPr/>
          </p:nvSpPr>
          <p:spPr bwMode="auto">
            <a:xfrm>
              <a:off x="204" y="3896"/>
              <a:ext cx="2020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 b="1">
                  <a:latin typeface="Arial" charset="0"/>
                  <a:cs typeface="+mn-cs"/>
                </a:rPr>
                <a:t>(a) Cleavage of an animal cell</a:t>
              </a:r>
              <a:r>
                <a:rPr kumimoji="1" lang="en-US" sz="1400">
                  <a:latin typeface="Arial" charset="0"/>
                  <a:cs typeface="+mn-cs"/>
                </a:rPr>
                <a:t> (SEM)</a:t>
              </a:r>
            </a:p>
          </p:txBody>
        </p:sp>
        <p:sp>
          <p:nvSpPr>
            <p:cNvPr id="249888" name="Text Box 32"/>
            <p:cNvSpPr txBox="1">
              <a:spLocks noChangeArrowheads="1"/>
            </p:cNvSpPr>
            <p:nvPr/>
          </p:nvSpPr>
          <p:spPr bwMode="auto">
            <a:xfrm>
              <a:off x="2960" y="3904"/>
              <a:ext cx="2416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kumimoji="1" lang="en-US" sz="1400" b="1">
                  <a:latin typeface="Arial" charset="0"/>
                  <a:cs typeface="+mn-cs"/>
                </a:rPr>
                <a:t>(b) Cell plate formation in a plant cell</a:t>
              </a:r>
              <a:r>
                <a:rPr kumimoji="1" lang="en-US" sz="1400">
                  <a:latin typeface="Arial" charset="0"/>
                  <a:cs typeface="+mn-cs"/>
                </a:rPr>
                <a:t> (SEM)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3486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550000"/>
            <a:ext cx="8534400" cy="535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2258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4791075" y="6480175"/>
            <a:ext cx="2133600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291" tIns="32146" rIns="64291" bIns="32146"/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l" eaLnBrk="1" hangingPunct="1"/>
            <a:fld id="{9E07BD0E-C165-D54B-BEF5-3ACCEDE6318A}" type="slidenum">
              <a:rPr lang="en-US" sz="1000"/>
              <a:pPr algn="l" eaLnBrk="1" hangingPunct="1"/>
              <a:t>49</a:t>
            </a:fld>
            <a:endParaRPr lang="en-US" sz="1000"/>
          </a:p>
        </p:txBody>
      </p:sp>
      <p:sp>
        <p:nvSpPr>
          <p:cNvPr id="104449" name="Rectangle 1"/>
          <p:cNvSpPr>
            <a:spLocks noGrp="1" noChangeArrowheads="1"/>
          </p:cNvSpPr>
          <p:nvPr>
            <p:ph type="title"/>
          </p:nvPr>
        </p:nvSpPr>
        <p:spPr>
          <a:xfrm>
            <a:off x="687586" y="-517922"/>
            <a:ext cx="7768828" cy="2053828"/>
          </a:xfrm>
        </p:spPr>
        <p:txBody>
          <a:bodyPr lIns="64291" tIns="32146" rIns="134853" bIns="32146"/>
          <a:lstStyle/>
          <a:p>
            <a:pPr marL="484632" indent="0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ea typeface="+mj-ea"/>
              </a:rPr>
              <a:t>Cell Cycle</a:t>
            </a:r>
          </a:p>
        </p:txBody>
      </p:sp>
      <p:pic>
        <p:nvPicPr>
          <p:cNvPr id="2458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25" y="1133475"/>
            <a:ext cx="8716963" cy="549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4551089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1"/>
          <p:cNvSpPr>
            <a:spLocks noChangeArrowheads="1"/>
          </p:cNvSpPr>
          <p:nvPr/>
        </p:nvSpPr>
        <p:spPr bwMode="auto">
          <a:xfrm>
            <a:off x="228600" y="304800"/>
            <a:ext cx="8534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400" b="1" dirty="0" smtClean="0">
                <a:solidFill>
                  <a:srgbClr val="CCFF33"/>
                </a:solidFill>
                <a:cs typeface="Arial" charset="0"/>
              </a:rPr>
              <a:t>Mitosis </a:t>
            </a:r>
            <a:r>
              <a:rPr lang="en-US" sz="4400" b="1" dirty="0">
                <a:solidFill>
                  <a:srgbClr val="CCFF33"/>
                </a:solidFill>
                <a:cs typeface="Arial" charset="0"/>
              </a:rPr>
              <a:t>Cycle</a:t>
            </a:r>
            <a:endParaRPr lang="en-US" dirty="0"/>
          </a:p>
        </p:txBody>
      </p:sp>
      <p:sp>
        <p:nvSpPr>
          <p:cNvPr id="9219" name="Rectangle 32"/>
          <p:cNvSpPr>
            <a:spLocks noChangeArrowheads="1"/>
          </p:cNvSpPr>
          <p:nvPr/>
        </p:nvSpPr>
        <p:spPr bwMode="auto">
          <a:xfrm>
            <a:off x="3972658" y="6330156"/>
            <a:ext cx="443388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>
                <a:hlinkClick r:id="rId2"/>
              </a:rPr>
              <a:t>http://www.cellsalive.com/mitosis.htm</a:t>
            </a:r>
            <a:endParaRPr lang="en-US" b="1" dirty="0"/>
          </a:p>
        </p:txBody>
      </p:sp>
      <p:pic>
        <p:nvPicPr>
          <p:cNvPr id="9220" name="Picture 7" descr="http://www.ivy-rose.co.uk/Topics/Cell_Structures/Mitosis_cIvyRose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0" y="1828800"/>
            <a:ext cx="3505200" cy="4457700"/>
          </a:xfrm>
          <a:noFill/>
        </p:spPr>
      </p:pic>
      <p:sp>
        <p:nvSpPr>
          <p:cNvPr id="9221" name="Text Box 4"/>
          <p:cNvSpPr txBox="1">
            <a:spLocks noChangeArrowheads="1"/>
          </p:cNvSpPr>
          <p:nvPr/>
        </p:nvSpPr>
        <p:spPr bwMode="auto">
          <a:xfrm>
            <a:off x="0" y="1752600"/>
            <a:ext cx="7239000" cy="476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I</a:t>
            </a:r>
            <a:r>
              <a:rPr lang="en-US" sz="3600"/>
              <a:t>nterphase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P</a:t>
            </a:r>
            <a:r>
              <a:rPr lang="en-US" sz="3600"/>
              <a:t>rophase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M</a:t>
            </a:r>
            <a:r>
              <a:rPr lang="en-US" sz="3600"/>
              <a:t>etaphase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A</a:t>
            </a:r>
            <a:r>
              <a:rPr lang="en-US" sz="3600"/>
              <a:t>naphase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T</a:t>
            </a:r>
            <a:r>
              <a:rPr lang="en-US" sz="3600"/>
              <a:t>elophase 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3600">
                <a:solidFill>
                  <a:schemeClr val="bg1"/>
                </a:solidFill>
              </a:rPr>
              <a:t>C</a:t>
            </a:r>
            <a:r>
              <a:rPr lang="en-US" sz="3600"/>
              <a:t>ytokinesis</a:t>
            </a:r>
          </a:p>
        </p:txBody>
      </p:sp>
    </p:spTree>
    <p:extLst>
      <p:ext uri="{BB962C8B-B14F-4D97-AF65-F5344CB8AC3E}">
        <p14:creationId xmlns:p14="http://schemas.microsoft.com/office/powerpoint/2010/main" val="3379060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4" name="Rectangle 2"/>
          <p:cNvSpPr>
            <a:spLocks noChangeArrowheads="1"/>
          </p:cNvSpPr>
          <p:nvPr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335875" name="Rectangle 3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8686800" cy="52705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100" smtClean="0">
                <a:cs typeface="+mj-cs"/>
              </a:rPr>
              <a:t>Mitotic Division of an Animal Cell</a:t>
            </a:r>
            <a:endParaRPr lang="en-US" smtClean="0">
              <a:cs typeface="+mj-cs"/>
            </a:endParaRPr>
          </a:p>
        </p:txBody>
      </p:sp>
      <p:grpSp>
        <p:nvGrpSpPr>
          <p:cNvPr id="82947" name="Group 4"/>
          <p:cNvGrpSpPr>
            <a:grpSpLocks/>
          </p:cNvGrpSpPr>
          <p:nvPr/>
        </p:nvGrpSpPr>
        <p:grpSpPr bwMode="auto">
          <a:xfrm>
            <a:off x="330200" y="774700"/>
            <a:ext cx="8839200" cy="5694363"/>
            <a:chOff x="208" y="488"/>
            <a:chExt cx="5568" cy="3587"/>
          </a:xfrm>
        </p:grpSpPr>
        <p:grpSp>
          <p:nvGrpSpPr>
            <p:cNvPr id="82948" name="Group 5"/>
            <p:cNvGrpSpPr>
              <a:grpSpLocks/>
            </p:cNvGrpSpPr>
            <p:nvPr/>
          </p:nvGrpSpPr>
          <p:grpSpPr bwMode="auto">
            <a:xfrm>
              <a:off x="208" y="488"/>
              <a:ext cx="5160" cy="3587"/>
              <a:chOff x="208" y="488"/>
              <a:chExt cx="5160" cy="3587"/>
            </a:xfrm>
          </p:grpSpPr>
          <p:pic>
            <p:nvPicPr>
              <p:cNvPr id="82950" name="Picture 6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8" y="488"/>
                <a:ext cx="4800" cy="3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35879" name="Text Box 7"/>
              <p:cNvSpPr txBox="1">
                <a:spLocks noChangeArrowheads="1"/>
              </p:cNvSpPr>
              <p:nvPr/>
            </p:nvSpPr>
            <p:spPr bwMode="auto">
              <a:xfrm>
                <a:off x="648" y="1824"/>
                <a:ext cx="1184" cy="1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G</a:t>
                </a:r>
                <a:r>
                  <a:rPr kumimoji="1" lang="en-US" sz="1200" b="1" baseline="-25000">
                    <a:latin typeface="Arial" charset="0"/>
                    <a:cs typeface="+mn-cs"/>
                  </a:rPr>
                  <a:t>2 </a:t>
                </a:r>
                <a:r>
                  <a:rPr kumimoji="1" lang="en-US" sz="1200" b="1">
                    <a:latin typeface="Arial" charset="0"/>
                    <a:cs typeface="+mn-cs"/>
                  </a:rPr>
                  <a:t>OF INTERPHASE</a:t>
                </a:r>
              </a:p>
            </p:txBody>
          </p:sp>
          <p:sp>
            <p:nvSpPr>
              <p:cNvPr id="335880" name="Text Box 8"/>
              <p:cNvSpPr txBox="1">
                <a:spLocks noChangeArrowheads="1"/>
              </p:cNvSpPr>
              <p:nvPr/>
            </p:nvSpPr>
            <p:spPr bwMode="auto">
              <a:xfrm>
                <a:off x="2542" y="1824"/>
                <a:ext cx="654" cy="1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PROPHASE</a:t>
                </a:r>
              </a:p>
            </p:txBody>
          </p:sp>
          <p:sp>
            <p:nvSpPr>
              <p:cNvPr id="335881" name="Text Box 9"/>
              <p:cNvSpPr txBox="1">
                <a:spLocks noChangeArrowheads="1"/>
              </p:cNvSpPr>
              <p:nvPr/>
            </p:nvSpPr>
            <p:spPr bwMode="auto">
              <a:xfrm>
                <a:off x="4007" y="1816"/>
                <a:ext cx="926" cy="1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PROMETAPHASE</a:t>
                </a:r>
              </a:p>
            </p:txBody>
          </p:sp>
          <p:sp>
            <p:nvSpPr>
              <p:cNvPr id="335882" name="Line 10"/>
              <p:cNvSpPr>
                <a:spLocks noChangeShapeType="1"/>
              </p:cNvSpPr>
              <p:nvPr/>
            </p:nvSpPr>
            <p:spPr bwMode="auto">
              <a:xfrm>
                <a:off x="927" y="2276"/>
                <a:ext cx="240" cy="33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83" name="Line 11"/>
              <p:cNvSpPr>
                <a:spLocks noChangeShapeType="1"/>
              </p:cNvSpPr>
              <p:nvPr/>
            </p:nvSpPr>
            <p:spPr bwMode="auto">
              <a:xfrm>
                <a:off x="955" y="2304"/>
                <a:ext cx="351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84" name="Text Box 12"/>
              <p:cNvSpPr txBox="1">
                <a:spLocks noChangeArrowheads="1"/>
              </p:cNvSpPr>
              <p:nvPr/>
            </p:nvSpPr>
            <p:spPr bwMode="auto">
              <a:xfrm>
                <a:off x="208" y="1976"/>
                <a:ext cx="1115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Centrosomes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(with centriole pairs)</a:t>
                </a:r>
              </a:p>
            </p:txBody>
          </p:sp>
          <p:sp>
            <p:nvSpPr>
              <p:cNvPr id="335885" name="Line 13"/>
              <p:cNvSpPr>
                <a:spLocks noChangeShapeType="1"/>
              </p:cNvSpPr>
              <p:nvPr/>
            </p:nvSpPr>
            <p:spPr bwMode="auto">
              <a:xfrm flipH="1">
                <a:off x="1517" y="2400"/>
                <a:ext cx="225" cy="4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86" name="Text Box 14"/>
              <p:cNvSpPr txBox="1">
                <a:spLocks noChangeArrowheads="1"/>
              </p:cNvSpPr>
              <p:nvPr/>
            </p:nvSpPr>
            <p:spPr bwMode="auto">
              <a:xfrm>
                <a:off x="1376" y="2097"/>
                <a:ext cx="699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Chromatin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(duplicated)</a:t>
                </a:r>
              </a:p>
            </p:txBody>
          </p:sp>
          <p:sp>
            <p:nvSpPr>
              <p:cNvPr id="335887" name="Line 15"/>
              <p:cNvSpPr>
                <a:spLocks noChangeShapeType="1"/>
              </p:cNvSpPr>
              <p:nvPr/>
            </p:nvSpPr>
            <p:spPr bwMode="auto">
              <a:xfrm>
                <a:off x="2485" y="2368"/>
                <a:ext cx="155" cy="27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88" name="Text Box 16"/>
              <p:cNvSpPr txBox="1">
                <a:spLocks noChangeArrowheads="1"/>
              </p:cNvSpPr>
              <p:nvPr/>
            </p:nvSpPr>
            <p:spPr bwMode="auto">
              <a:xfrm>
                <a:off x="2096" y="2056"/>
                <a:ext cx="725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Early mitotic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spindle</a:t>
                </a:r>
              </a:p>
            </p:txBody>
          </p:sp>
          <p:sp>
            <p:nvSpPr>
              <p:cNvPr id="335889" name="AutoShape 17"/>
              <p:cNvSpPr>
                <a:spLocks/>
              </p:cNvSpPr>
              <p:nvPr/>
            </p:nvSpPr>
            <p:spPr bwMode="auto">
              <a:xfrm rot="16200000">
                <a:off x="2928" y="2400"/>
                <a:ext cx="48" cy="144"/>
              </a:xfrm>
              <a:prstGeom prst="rightBrace">
                <a:avLst>
                  <a:gd name="adj1" fmla="val 25000"/>
                  <a:gd name="adj2" fmla="val 50000"/>
                </a:avLst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0" name="Line 18"/>
              <p:cNvSpPr>
                <a:spLocks noChangeShapeType="1"/>
              </p:cNvSpPr>
              <p:nvPr/>
            </p:nvSpPr>
            <p:spPr bwMode="auto">
              <a:xfrm>
                <a:off x="2860" y="2168"/>
                <a:ext cx="96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1" name="Text Box 19"/>
              <p:cNvSpPr txBox="1">
                <a:spLocks noChangeArrowheads="1"/>
              </p:cNvSpPr>
              <p:nvPr/>
            </p:nvSpPr>
            <p:spPr bwMode="auto">
              <a:xfrm>
                <a:off x="2724" y="1995"/>
                <a:ext cx="377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Aster</a:t>
                </a:r>
              </a:p>
            </p:txBody>
          </p:sp>
          <p:sp>
            <p:nvSpPr>
              <p:cNvPr id="335892" name="Text Box 20"/>
              <p:cNvSpPr txBox="1">
                <a:spLocks noChangeArrowheads="1"/>
              </p:cNvSpPr>
              <p:nvPr/>
            </p:nvSpPr>
            <p:spPr bwMode="auto">
              <a:xfrm>
                <a:off x="3024" y="2160"/>
                <a:ext cx="705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Centromere</a:t>
                </a:r>
              </a:p>
            </p:txBody>
          </p:sp>
          <p:sp>
            <p:nvSpPr>
              <p:cNvPr id="335893" name="Line 21"/>
              <p:cNvSpPr>
                <a:spLocks noChangeShapeType="1"/>
              </p:cNvSpPr>
              <p:nvPr/>
            </p:nvSpPr>
            <p:spPr bwMode="auto">
              <a:xfrm flipH="1">
                <a:off x="3112" y="2339"/>
                <a:ext cx="236" cy="68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4" name="Line 22"/>
              <p:cNvSpPr>
                <a:spLocks noChangeShapeType="1"/>
              </p:cNvSpPr>
              <p:nvPr/>
            </p:nvSpPr>
            <p:spPr bwMode="auto">
              <a:xfrm flipH="1" flipV="1">
                <a:off x="3936" y="2448"/>
                <a:ext cx="192" cy="48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5" name="Line 23"/>
              <p:cNvSpPr>
                <a:spLocks noChangeShapeType="1"/>
              </p:cNvSpPr>
              <p:nvPr/>
            </p:nvSpPr>
            <p:spPr bwMode="auto">
              <a:xfrm flipH="1" flipV="1">
                <a:off x="3936" y="2448"/>
                <a:ext cx="440" cy="32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6" name="Text Box 24"/>
              <p:cNvSpPr txBox="1">
                <a:spLocks noChangeArrowheads="1"/>
              </p:cNvSpPr>
              <p:nvPr/>
            </p:nvSpPr>
            <p:spPr bwMode="auto">
              <a:xfrm>
                <a:off x="3732" y="2016"/>
                <a:ext cx="649" cy="46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Fragments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of nuclear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envelope</a:t>
                </a:r>
              </a:p>
            </p:txBody>
          </p:sp>
          <p:sp>
            <p:nvSpPr>
              <p:cNvPr id="335897" name="Line 25"/>
              <p:cNvSpPr>
                <a:spLocks noChangeShapeType="1"/>
              </p:cNvSpPr>
              <p:nvPr/>
            </p:nvSpPr>
            <p:spPr bwMode="auto">
              <a:xfrm flipH="1" flipV="1">
                <a:off x="4596" y="2256"/>
                <a:ext cx="144" cy="72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898" name="Text Box 26"/>
              <p:cNvSpPr txBox="1">
                <a:spLocks noChangeArrowheads="1"/>
              </p:cNvSpPr>
              <p:nvPr/>
            </p:nvSpPr>
            <p:spPr bwMode="auto">
              <a:xfrm>
                <a:off x="4384" y="2072"/>
                <a:ext cx="712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Kinetochore</a:t>
                </a:r>
              </a:p>
            </p:txBody>
          </p:sp>
          <p:sp>
            <p:nvSpPr>
              <p:cNvPr id="335899" name="Line 27"/>
              <p:cNvSpPr>
                <a:spLocks noChangeShapeType="1"/>
              </p:cNvSpPr>
              <p:nvPr/>
            </p:nvSpPr>
            <p:spPr bwMode="auto">
              <a:xfrm flipV="1">
                <a:off x="4932" y="2500"/>
                <a:ext cx="144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0" name="Line 28"/>
              <p:cNvSpPr>
                <a:spLocks noChangeShapeType="1"/>
              </p:cNvSpPr>
              <p:nvPr/>
            </p:nvSpPr>
            <p:spPr bwMode="auto">
              <a:xfrm flipV="1">
                <a:off x="5032" y="2492"/>
                <a:ext cx="48" cy="43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1" name="Text Box 29"/>
              <p:cNvSpPr txBox="1">
                <a:spLocks noChangeArrowheads="1"/>
              </p:cNvSpPr>
              <p:nvPr/>
            </p:nvSpPr>
            <p:spPr bwMode="auto">
              <a:xfrm>
                <a:off x="288" y="3752"/>
                <a:ext cx="607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Nucleolus</a:t>
                </a:r>
              </a:p>
            </p:txBody>
          </p:sp>
          <p:sp>
            <p:nvSpPr>
              <p:cNvPr id="335902" name="Text Box 30"/>
              <p:cNvSpPr txBox="1">
                <a:spLocks noChangeArrowheads="1"/>
              </p:cNvSpPr>
              <p:nvPr/>
            </p:nvSpPr>
            <p:spPr bwMode="auto">
              <a:xfrm>
                <a:off x="912" y="3749"/>
                <a:ext cx="569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Nuclear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envelope</a:t>
                </a:r>
              </a:p>
            </p:txBody>
          </p:sp>
          <p:sp>
            <p:nvSpPr>
              <p:cNvPr id="335903" name="Line 31"/>
              <p:cNvSpPr>
                <a:spLocks noChangeShapeType="1"/>
              </p:cNvSpPr>
              <p:nvPr/>
            </p:nvSpPr>
            <p:spPr bwMode="auto">
              <a:xfrm flipH="1">
                <a:off x="550" y="3312"/>
                <a:ext cx="501" cy="455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4" name="Line 32"/>
              <p:cNvSpPr>
                <a:spLocks noChangeShapeType="1"/>
              </p:cNvSpPr>
              <p:nvPr/>
            </p:nvSpPr>
            <p:spPr bwMode="auto">
              <a:xfrm flipH="1">
                <a:off x="1206" y="3552"/>
                <a:ext cx="42" cy="21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5" name="Text Box 33"/>
              <p:cNvSpPr txBox="1">
                <a:spLocks noChangeArrowheads="1"/>
              </p:cNvSpPr>
              <p:nvPr/>
            </p:nvSpPr>
            <p:spPr bwMode="auto">
              <a:xfrm>
                <a:off x="1425" y="3749"/>
                <a:ext cx="649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Plasma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membrane</a:t>
                </a:r>
              </a:p>
            </p:txBody>
          </p:sp>
          <p:sp>
            <p:nvSpPr>
              <p:cNvPr id="335906" name="Line 34"/>
              <p:cNvSpPr>
                <a:spLocks noChangeShapeType="1"/>
              </p:cNvSpPr>
              <p:nvPr/>
            </p:nvSpPr>
            <p:spPr bwMode="auto">
              <a:xfrm>
                <a:off x="1584" y="3648"/>
                <a:ext cx="144" cy="14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7" name="Line 35"/>
              <p:cNvSpPr>
                <a:spLocks noChangeShapeType="1"/>
              </p:cNvSpPr>
              <p:nvPr/>
            </p:nvSpPr>
            <p:spPr bwMode="auto">
              <a:xfrm flipH="1">
                <a:off x="2575" y="3249"/>
                <a:ext cx="128" cy="51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8" name="Line 36"/>
              <p:cNvSpPr>
                <a:spLocks noChangeShapeType="1"/>
              </p:cNvSpPr>
              <p:nvPr/>
            </p:nvSpPr>
            <p:spPr bwMode="auto">
              <a:xfrm flipH="1">
                <a:off x="2585" y="3299"/>
                <a:ext cx="188" cy="4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09" name="Text Box 37"/>
              <p:cNvSpPr txBox="1">
                <a:spLocks noChangeArrowheads="1"/>
              </p:cNvSpPr>
              <p:nvPr/>
            </p:nvSpPr>
            <p:spPr bwMode="auto">
              <a:xfrm>
                <a:off x="2174" y="3741"/>
                <a:ext cx="1345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Chromosome, consisting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of two sister chromatids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  <p:sp>
            <p:nvSpPr>
              <p:cNvPr id="335910" name="Line 38"/>
              <p:cNvSpPr>
                <a:spLocks noChangeShapeType="1"/>
              </p:cNvSpPr>
              <p:nvPr/>
            </p:nvSpPr>
            <p:spPr bwMode="auto">
              <a:xfrm>
                <a:off x="4800" y="3456"/>
                <a:ext cx="112" cy="2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11" name="Text Box 39"/>
              <p:cNvSpPr txBox="1">
                <a:spLocks noChangeArrowheads="1"/>
              </p:cNvSpPr>
              <p:nvPr/>
            </p:nvSpPr>
            <p:spPr bwMode="auto">
              <a:xfrm>
                <a:off x="4432" y="3716"/>
                <a:ext cx="755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Kinetochore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 microtubule </a:t>
                </a:r>
              </a:p>
            </p:txBody>
          </p:sp>
          <p:sp>
            <p:nvSpPr>
              <p:cNvPr id="335912" name="Line 40"/>
              <p:cNvSpPr>
                <a:spLocks noChangeShapeType="1"/>
              </p:cNvSpPr>
              <p:nvPr/>
            </p:nvSpPr>
            <p:spPr bwMode="auto">
              <a:xfrm flipH="1">
                <a:off x="551" y="3120"/>
                <a:ext cx="553" cy="63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5913" name="Line 41"/>
              <p:cNvSpPr>
                <a:spLocks noChangeShapeType="1"/>
              </p:cNvSpPr>
              <p:nvPr/>
            </p:nvSpPr>
            <p:spPr bwMode="auto">
              <a:xfrm flipH="1" flipV="1">
                <a:off x="4704" y="3408"/>
                <a:ext cx="192" cy="32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</p:grpSp>
        <p:sp>
          <p:nvSpPr>
            <p:cNvPr id="335914" name="Text Box 42"/>
            <p:cNvSpPr txBox="1">
              <a:spLocks noChangeArrowheads="1"/>
            </p:cNvSpPr>
            <p:nvPr/>
          </p:nvSpPr>
          <p:spPr bwMode="auto">
            <a:xfrm>
              <a:off x="4878" y="2226"/>
              <a:ext cx="898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algn="r"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Nonkinetochore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microtubules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7295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ChangeArrowheads="1"/>
          </p:cNvSpPr>
          <p:nvPr/>
        </p:nvSpPr>
        <p:spPr bwMode="auto">
          <a:xfrm>
            <a:off x="0" y="762000"/>
            <a:ext cx="9144000" cy="609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grpSp>
        <p:nvGrpSpPr>
          <p:cNvPr id="83970" name="Group 3"/>
          <p:cNvGrpSpPr>
            <a:grpSpLocks/>
          </p:cNvGrpSpPr>
          <p:nvPr/>
        </p:nvGrpSpPr>
        <p:grpSpPr bwMode="auto">
          <a:xfrm>
            <a:off x="254000" y="828675"/>
            <a:ext cx="8350250" cy="5708650"/>
            <a:chOff x="160" y="522"/>
            <a:chExt cx="5260" cy="3596"/>
          </a:xfrm>
        </p:grpSpPr>
        <p:grpSp>
          <p:nvGrpSpPr>
            <p:cNvPr id="83972" name="Group 4"/>
            <p:cNvGrpSpPr>
              <a:grpSpLocks/>
            </p:cNvGrpSpPr>
            <p:nvPr/>
          </p:nvGrpSpPr>
          <p:grpSpPr bwMode="auto">
            <a:xfrm>
              <a:off x="160" y="522"/>
              <a:ext cx="5260" cy="3491"/>
              <a:chOff x="160" y="522"/>
              <a:chExt cx="5260" cy="3491"/>
            </a:xfrm>
          </p:grpSpPr>
          <p:pic>
            <p:nvPicPr>
              <p:cNvPr id="83975" name="Picture 5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6" y="522"/>
                <a:ext cx="4752" cy="34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37926" name="Text Box 6"/>
              <p:cNvSpPr txBox="1">
                <a:spLocks noChangeArrowheads="1"/>
              </p:cNvSpPr>
              <p:nvPr/>
            </p:nvSpPr>
            <p:spPr bwMode="auto">
              <a:xfrm>
                <a:off x="666" y="1864"/>
                <a:ext cx="820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 b="1">
                    <a:latin typeface="Arial" charset="0"/>
                    <a:cs typeface="+mn-cs"/>
                  </a:rPr>
                  <a:t>METAPHASE</a:t>
                </a:r>
              </a:p>
            </p:txBody>
          </p:sp>
          <p:sp>
            <p:nvSpPr>
              <p:cNvPr id="337927" name="Text Box 7"/>
              <p:cNvSpPr txBox="1">
                <a:spLocks noChangeArrowheads="1"/>
              </p:cNvSpPr>
              <p:nvPr/>
            </p:nvSpPr>
            <p:spPr bwMode="auto">
              <a:xfrm>
                <a:off x="2389" y="1864"/>
                <a:ext cx="746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 b="1">
                    <a:latin typeface="Arial" charset="0"/>
                    <a:cs typeface="+mn-cs"/>
                  </a:rPr>
                  <a:t>ANAPHASE</a:t>
                </a:r>
              </a:p>
            </p:txBody>
          </p:sp>
          <p:sp>
            <p:nvSpPr>
              <p:cNvPr id="337928" name="Text Box 8"/>
              <p:cNvSpPr txBox="1">
                <a:spLocks noChangeArrowheads="1"/>
              </p:cNvSpPr>
              <p:nvPr/>
            </p:nvSpPr>
            <p:spPr bwMode="auto">
              <a:xfrm>
                <a:off x="3468" y="1864"/>
                <a:ext cx="1866" cy="1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 b="1">
                    <a:latin typeface="Arial" charset="0"/>
                    <a:cs typeface="+mn-cs"/>
                  </a:rPr>
                  <a:t>TELOPHASE AND CYTOKINESIS</a:t>
                </a:r>
              </a:p>
            </p:txBody>
          </p:sp>
          <p:sp>
            <p:nvSpPr>
              <p:cNvPr id="337929" name="AutoShape 9"/>
              <p:cNvSpPr>
                <a:spLocks/>
              </p:cNvSpPr>
              <p:nvPr/>
            </p:nvSpPr>
            <p:spPr bwMode="auto">
              <a:xfrm>
                <a:off x="424" y="2480"/>
                <a:ext cx="56" cy="1312"/>
              </a:xfrm>
              <a:prstGeom prst="leftBrace">
                <a:avLst>
                  <a:gd name="adj1" fmla="val 195238"/>
                  <a:gd name="adj2" fmla="val 50000"/>
                </a:avLst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0" name="Line 10"/>
              <p:cNvSpPr>
                <a:spLocks noChangeShapeType="1"/>
              </p:cNvSpPr>
              <p:nvPr/>
            </p:nvSpPr>
            <p:spPr bwMode="auto">
              <a:xfrm flipH="1">
                <a:off x="336" y="3112"/>
                <a:ext cx="80" cy="7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1" name="Text Box 11"/>
              <p:cNvSpPr txBox="1">
                <a:spLocks noChangeArrowheads="1"/>
              </p:cNvSpPr>
              <p:nvPr/>
            </p:nvSpPr>
            <p:spPr bwMode="auto">
              <a:xfrm>
                <a:off x="160" y="3840"/>
                <a:ext cx="434" cy="1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>
                    <a:latin typeface="Arial" charset="0"/>
                    <a:cs typeface="+mn-cs"/>
                  </a:rPr>
                  <a:t>Spindle</a:t>
                </a:r>
              </a:p>
            </p:txBody>
          </p:sp>
          <p:sp>
            <p:nvSpPr>
              <p:cNvPr id="337932" name="Line 12"/>
              <p:cNvSpPr>
                <a:spLocks noChangeShapeType="1"/>
              </p:cNvSpPr>
              <p:nvPr/>
            </p:nvSpPr>
            <p:spPr bwMode="auto">
              <a:xfrm>
                <a:off x="1736" y="2384"/>
                <a:ext cx="0" cy="66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3" name="Rectangle 13"/>
              <p:cNvSpPr>
                <a:spLocks noChangeArrowheads="1"/>
              </p:cNvSpPr>
              <p:nvPr/>
            </p:nvSpPr>
            <p:spPr bwMode="auto">
              <a:xfrm>
                <a:off x="1228" y="2072"/>
                <a:ext cx="668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r" eaLnBrk="0" hangingPunct="0"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Metaphase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plate</a:t>
                </a:r>
              </a:p>
            </p:txBody>
          </p:sp>
          <p:sp>
            <p:nvSpPr>
              <p:cNvPr id="337934" name="Line 14"/>
              <p:cNvSpPr>
                <a:spLocks noChangeShapeType="1"/>
              </p:cNvSpPr>
              <p:nvPr/>
            </p:nvSpPr>
            <p:spPr bwMode="auto">
              <a:xfrm>
                <a:off x="1200" y="3648"/>
                <a:ext cx="480" cy="14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5" name="Line 15"/>
              <p:cNvSpPr>
                <a:spLocks noChangeShapeType="1"/>
              </p:cNvSpPr>
              <p:nvPr/>
            </p:nvSpPr>
            <p:spPr bwMode="auto">
              <a:xfrm>
                <a:off x="2256" y="2976"/>
                <a:ext cx="0" cy="78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6" name="Line 16"/>
              <p:cNvSpPr>
                <a:spLocks noChangeShapeType="1"/>
              </p:cNvSpPr>
              <p:nvPr/>
            </p:nvSpPr>
            <p:spPr bwMode="auto">
              <a:xfrm flipH="1">
                <a:off x="2263" y="3312"/>
                <a:ext cx="41" cy="44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7" name="Line 17"/>
              <p:cNvSpPr>
                <a:spLocks noChangeShapeType="1"/>
              </p:cNvSpPr>
              <p:nvPr/>
            </p:nvSpPr>
            <p:spPr bwMode="auto">
              <a:xfrm flipV="1">
                <a:off x="4560" y="2538"/>
                <a:ext cx="400" cy="24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38" name="Rectangle 18"/>
              <p:cNvSpPr>
                <a:spLocks noChangeArrowheads="1"/>
              </p:cNvSpPr>
              <p:nvPr/>
            </p:nvSpPr>
            <p:spPr bwMode="auto">
              <a:xfrm>
                <a:off x="4813" y="2256"/>
                <a:ext cx="607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r" eaLnBrk="0" hangingPunct="0"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Nucleolus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forming</a:t>
                </a:r>
              </a:p>
            </p:txBody>
          </p:sp>
          <p:sp>
            <p:nvSpPr>
              <p:cNvPr id="337939" name="Line 19"/>
              <p:cNvSpPr>
                <a:spLocks noChangeShapeType="1"/>
              </p:cNvSpPr>
              <p:nvPr/>
            </p:nvSpPr>
            <p:spPr bwMode="auto">
              <a:xfrm>
                <a:off x="3776" y="2488"/>
                <a:ext cx="304" cy="6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40" name="Text Box 20"/>
              <p:cNvSpPr txBox="1">
                <a:spLocks noChangeArrowheads="1"/>
              </p:cNvSpPr>
              <p:nvPr/>
            </p:nvSpPr>
            <p:spPr bwMode="auto">
              <a:xfrm>
                <a:off x="3364" y="2210"/>
                <a:ext cx="588" cy="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Cleavage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furrow</a:t>
                </a:r>
              </a:p>
            </p:txBody>
          </p:sp>
          <p:sp>
            <p:nvSpPr>
              <p:cNvPr id="337941" name="Line 21"/>
              <p:cNvSpPr>
                <a:spLocks noChangeShapeType="1"/>
              </p:cNvSpPr>
              <p:nvPr/>
            </p:nvSpPr>
            <p:spPr bwMode="auto">
              <a:xfrm flipH="1">
                <a:off x="3785" y="3480"/>
                <a:ext cx="324" cy="47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42" name="Line 22"/>
              <p:cNvSpPr>
                <a:spLocks noChangeShapeType="1"/>
              </p:cNvSpPr>
              <p:nvPr/>
            </p:nvSpPr>
            <p:spPr bwMode="auto">
              <a:xfrm flipH="1">
                <a:off x="3792" y="3648"/>
                <a:ext cx="432" cy="30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337943" name="Text Box 23"/>
              <p:cNvSpPr txBox="1">
                <a:spLocks noChangeArrowheads="1"/>
              </p:cNvSpPr>
              <p:nvPr/>
            </p:nvSpPr>
            <p:spPr bwMode="auto">
              <a:xfrm>
                <a:off x="3312" y="3549"/>
                <a:ext cx="569" cy="46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gradFill rotWithShape="0">
                      <a:gsLst>
                        <a:gs pos="0">
                          <a:schemeClr val="accent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14:hiddenFill>
                </a:ex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Nuclear 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envelope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forming</a:t>
                </a:r>
              </a:p>
            </p:txBody>
          </p:sp>
        </p:grpSp>
        <p:sp>
          <p:nvSpPr>
            <p:cNvPr id="337944" name="Text Box 24"/>
            <p:cNvSpPr txBox="1">
              <a:spLocks noChangeArrowheads="1"/>
            </p:cNvSpPr>
            <p:nvPr/>
          </p:nvSpPr>
          <p:spPr bwMode="auto">
            <a:xfrm>
              <a:off x="1128" y="3792"/>
              <a:ext cx="929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Centrosome at 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one spindle pole</a:t>
              </a:r>
            </a:p>
          </p:txBody>
        </p:sp>
        <p:sp>
          <p:nvSpPr>
            <p:cNvPr id="337945" name="Text Box 25"/>
            <p:cNvSpPr txBox="1">
              <a:spLocks noChangeArrowheads="1"/>
            </p:cNvSpPr>
            <p:nvPr/>
          </p:nvSpPr>
          <p:spPr bwMode="auto">
            <a:xfrm>
              <a:off x="2020" y="3778"/>
              <a:ext cx="817" cy="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chemeClr val="accent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349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kumimoji="1" lang="en-US" sz="1400">
                  <a:latin typeface="Arial" charset="0"/>
                  <a:cs typeface="+mn-cs"/>
                </a:rPr>
                <a:t>Daughter </a:t>
              </a:r>
              <a:br>
                <a:rPr kumimoji="1" lang="en-US" sz="1400">
                  <a:latin typeface="Arial" charset="0"/>
                  <a:cs typeface="+mn-cs"/>
                </a:rPr>
              </a:br>
              <a:r>
                <a:rPr kumimoji="1" lang="en-US" sz="1400">
                  <a:latin typeface="Arial" charset="0"/>
                  <a:cs typeface="+mn-cs"/>
                </a:rPr>
                <a:t>chromosomes</a:t>
              </a:r>
            </a:p>
          </p:txBody>
        </p:sp>
      </p:grpSp>
      <p:sp>
        <p:nvSpPr>
          <p:cNvPr id="337946" name="Rectangle 26"/>
          <p:cNvSpPr>
            <a:spLocks noGrp="1" noChangeArrowheads="1"/>
          </p:cNvSpPr>
          <p:nvPr>
            <p:ph type="title"/>
          </p:nvPr>
        </p:nvSpPr>
        <p:spPr>
          <a:xfrm>
            <a:off x="472878" y="-148722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500" dirty="0" smtClean="0">
                <a:cs typeface="+mj-cs"/>
              </a:rPr>
              <a:t>Mitotic Division of an Animal Cell</a:t>
            </a:r>
          </a:p>
        </p:txBody>
      </p:sp>
    </p:spTree>
    <p:extLst>
      <p:ext uri="{BB962C8B-B14F-4D97-AF65-F5344CB8AC3E}">
        <p14:creationId xmlns:p14="http://schemas.microsoft.com/office/powerpoint/2010/main" val="1737901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15" name="Rectangle 35"/>
          <p:cNvSpPr>
            <a:spLocks noChangeArrowheads="1"/>
          </p:cNvSpPr>
          <p:nvPr/>
        </p:nvSpPr>
        <p:spPr bwMode="auto">
          <a:xfrm>
            <a:off x="0" y="914400"/>
            <a:ext cx="9296400" cy="5943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508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01682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cs typeface="+mj-cs"/>
              </a:rPr>
              <a:t>Mitosis in a plant cell</a:t>
            </a:r>
          </a:p>
        </p:txBody>
      </p:sp>
      <p:grpSp>
        <p:nvGrpSpPr>
          <p:cNvPr id="92163" name="Group 3"/>
          <p:cNvGrpSpPr>
            <a:grpSpLocks/>
          </p:cNvGrpSpPr>
          <p:nvPr/>
        </p:nvGrpSpPr>
        <p:grpSpPr bwMode="auto">
          <a:xfrm>
            <a:off x="101600" y="1108075"/>
            <a:ext cx="9066213" cy="5064125"/>
            <a:chOff x="64" y="698"/>
            <a:chExt cx="5711" cy="3190"/>
          </a:xfrm>
        </p:grpSpPr>
        <p:grpSp>
          <p:nvGrpSpPr>
            <p:cNvPr id="92164" name="Group 4"/>
            <p:cNvGrpSpPr>
              <a:grpSpLocks/>
            </p:cNvGrpSpPr>
            <p:nvPr/>
          </p:nvGrpSpPr>
          <p:grpSpPr bwMode="auto">
            <a:xfrm>
              <a:off x="64" y="2557"/>
              <a:ext cx="169" cy="173"/>
              <a:chOff x="200" y="472"/>
              <a:chExt cx="169" cy="173"/>
            </a:xfrm>
          </p:grpSpPr>
          <p:sp>
            <p:nvSpPr>
              <p:cNvPr id="250885" name="AutoShape 5"/>
              <p:cNvSpPr>
                <a:spLocks noChangeArrowheads="1"/>
              </p:cNvSpPr>
              <p:nvPr/>
            </p:nvSpPr>
            <p:spPr bwMode="auto">
              <a:xfrm>
                <a:off x="208" y="483"/>
                <a:ext cx="144" cy="144"/>
              </a:xfrm>
              <a:prstGeom prst="flowChartConnector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886" name="Text Box 6"/>
              <p:cNvSpPr txBox="1">
                <a:spLocks noChangeArrowheads="1"/>
              </p:cNvSpPr>
              <p:nvPr/>
            </p:nvSpPr>
            <p:spPr bwMode="auto">
              <a:xfrm>
                <a:off x="200" y="472"/>
                <a:ext cx="169" cy="1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200">
                    <a:solidFill>
                      <a:schemeClr val="bg1"/>
                    </a:solidFill>
                    <a:latin typeface="Arial" charset="0"/>
                    <a:cs typeface="+mn-cs"/>
                  </a:rPr>
                  <a:t>1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</p:grpSp>
        <p:grpSp>
          <p:nvGrpSpPr>
            <p:cNvPr id="92165" name="Group 7"/>
            <p:cNvGrpSpPr>
              <a:grpSpLocks/>
            </p:cNvGrpSpPr>
            <p:nvPr/>
          </p:nvGrpSpPr>
          <p:grpSpPr bwMode="auto">
            <a:xfrm>
              <a:off x="112" y="698"/>
              <a:ext cx="5663" cy="3190"/>
              <a:chOff x="112" y="698"/>
              <a:chExt cx="5663" cy="3190"/>
            </a:xfrm>
          </p:grpSpPr>
          <p:pic>
            <p:nvPicPr>
              <p:cNvPr id="92166" name="Picture 8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0" y="1117"/>
                <a:ext cx="5472" cy="13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50889" name="Text Box 9"/>
              <p:cNvSpPr txBox="1">
                <a:spLocks noChangeArrowheads="1"/>
              </p:cNvSpPr>
              <p:nvPr/>
            </p:nvSpPr>
            <p:spPr bwMode="auto">
              <a:xfrm>
                <a:off x="195" y="2565"/>
                <a:ext cx="1005" cy="132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Prophase. </a:t>
                </a:r>
                <a:br>
                  <a:rPr kumimoji="1" lang="en-US" sz="1200" b="1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The chromatin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is condensing.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The nucleolus is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beginning to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disappear.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Although not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yet visible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in the micrograph,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the mitotic spindle is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staring to from.</a:t>
                </a:r>
                <a:endParaRPr kumimoji="1" lang="en-US" sz="1200" b="1">
                  <a:latin typeface="Arial" charset="0"/>
                  <a:cs typeface="+mn-cs"/>
                </a:endParaRPr>
              </a:p>
            </p:txBody>
          </p:sp>
          <p:sp>
            <p:nvSpPr>
              <p:cNvPr id="250890" name="Text Box 10"/>
              <p:cNvSpPr txBox="1">
                <a:spLocks noChangeArrowheads="1"/>
              </p:cNvSpPr>
              <p:nvPr/>
            </p:nvSpPr>
            <p:spPr bwMode="auto">
              <a:xfrm>
                <a:off x="1310" y="2560"/>
                <a:ext cx="1042" cy="10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Prometaphase.</a:t>
                </a:r>
                <a:br>
                  <a:rPr kumimoji="1" lang="en-US" sz="1200" b="1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We now see discrete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chromosomes; each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consists of two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identical sister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chromatids. Later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in prometaphase, the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nuclear envelop will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fragment.</a:t>
                </a:r>
                <a:endParaRPr kumimoji="1" lang="en-US" sz="1200" b="1">
                  <a:latin typeface="Arial" charset="0"/>
                  <a:cs typeface="+mn-cs"/>
                </a:endParaRPr>
              </a:p>
            </p:txBody>
          </p:sp>
          <p:sp>
            <p:nvSpPr>
              <p:cNvPr id="250891" name="Text Box 11"/>
              <p:cNvSpPr txBox="1">
                <a:spLocks noChangeArrowheads="1"/>
              </p:cNvSpPr>
              <p:nvPr/>
            </p:nvSpPr>
            <p:spPr bwMode="auto">
              <a:xfrm>
                <a:off x="2441" y="2508"/>
                <a:ext cx="1170" cy="8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Metaphase. </a:t>
                </a:r>
                <a:r>
                  <a:rPr kumimoji="1" lang="en-US" sz="1200">
                    <a:latin typeface="Arial" charset="0"/>
                    <a:cs typeface="+mn-cs"/>
                  </a:rPr>
                  <a:t>The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spindle is complete,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and the chromosomes,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attached to microtubules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at their kinetochores,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are all at the metaphase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plate.</a:t>
                </a:r>
                <a:endParaRPr kumimoji="1" lang="en-US" sz="1200" b="1">
                  <a:latin typeface="Arial" charset="0"/>
                  <a:cs typeface="+mn-cs"/>
                </a:endParaRPr>
              </a:p>
            </p:txBody>
          </p:sp>
          <p:sp>
            <p:nvSpPr>
              <p:cNvPr id="250892" name="Text Box 12"/>
              <p:cNvSpPr txBox="1">
                <a:spLocks noChangeArrowheads="1"/>
              </p:cNvSpPr>
              <p:nvPr/>
            </p:nvSpPr>
            <p:spPr bwMode="auto">
              <a:xfrm>
                <a:off x="3579" y="2565"/>
                <a:ext cx="1121" cy="120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Anaphase. </a:t>
                </a:r>
                <a:r>
                  <a:rPr kumimoji="1" lang="en-US" sz="1200">
                    <a:latin typeface="Arial" charset="0"/>
                    <a:cs typeface="+mn-cs"/>
                  </a:rPr>
                  <a:t>The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chromatids of each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chromosome have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separated, and the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daughter chromosomes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are moving to the ends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of cell as their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kinetochore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microtubles shorten.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endParaRPr kumimoji="1" lang="en-US" sz="1200" b="1">
                  <a:latin typeface="Arial" charset="0"/>
                  <a:cs typeface="+mn-cs"/>
                </a:endParaRPr>
              </a:p>
            </p:txBody>
          </p:sp>
          <p:sp>
            <p:nvSpPr>
              <p:cNvPr id="250893" name="Text Box 13"/>
              <p:cNvSpPr txBox="1">
                <a:spLocks noChangeArrowheads="1"/>
              </p:cNvSpPr>
              <p:nvPr/>
            </p:nvSpPr>
            <p:spPr bwMode="auto">
              <a:xfrm>
                <a:off x="4681" y="2560"/>
                <a:ext cx="1094" cy="10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200" b="1">
                    <a:latin typeface="Arial" charset="0"/>
                    <a:cs typeface="+mn-cs"/>
                  </a:rPr>
                  <a:t>Telophase. </a:t>
                </a:r>
                <a:r>
                  <a:rPr kumimoji="1" lang="en-US" sz="1200">
                    <a:latin typeface="Arial" charset="0"/>
                    <a:cs typeface="+mn-cs"/>
                  </a:rPr>
                  <a:t>Daughter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nuclei are forming.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Meanwhile, cytokinesis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has started: The cell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plate, which will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divided the cytoplasm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in two, is growing </a:t>
                </a:r>
                <a:br>
                  <a:rPr kumimoji="1" lang="en-US" sz="1200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toward the perimeter</a:t>
                </a:r>
                <a:r>
                  <a:rPr kumimoji="1" lang="en-US" sz="1200" b="1">
                    <a:latin typeface="Arial" charset="0"/>
                    <a:cs typeface="+mn-cs"/>
                  </a:rPr>
                  <a:t> </a:t>
                </a:r>
                <a:br>
                  <a:rPr kumimoji="1" lang="en-US" sz="1200" b="1">
                    <a:latin typeface="Arial" charset="0"/>
                    <a:cs typeface="+mn-cs"/>
                  </a:rPr>
                </a:br>
                <a:r>
                  <a:rPr kumimoji="1" lang="en-US" sz="1200">
                    <a:latin typeface="Arial" charset="0"/>
                    <a:cs typeface="+mn-cs"/>
                  </a:rPr>
                  <a:t>of the parent cell.</a:t>
                </a:r>
                <a:endParaRPr kumimoji="1" lang="en-US" sz="1200" b="1">
                  <a:latin typeface="Arial" charset="0"/>
                  <a:cs typeface="+mn-cs"/>
                </a:endParaRPr>
              </a:p>
            </p:txBody>
          </p:sp>
          <p:grpSp>
            <p:nvGrpSpPr>
              <p:cNvPr id="92172" name="Group 14"/>
              <p:cNvGrpSpPr>
                <a:grpSpLocks/>
              </p:cNvGrpSpPr>
              <p:nvPr/>
            </p:nvGrpSpPr>
            <p:grpSpPr bwMode="auto">
              <a:xfrm>
                <a:off x="1184" y="2557"/>
                <a:ext cx="169" cy="173"/>
                <a:chOff x="200" y="472"/>
                <a:chExt cx="169" cy="173"/>
              </a:xfrm>
            </p:grpSpPr>
            <p:sp>
              <p:nvSpPr>
                <p:cNvPr id="250895" name="AutoShape 15"/>
                <p:cNvSpPr>
                  <a:spLocks noChangeArrowheads="1"/>
                </p:cNvSpPr>
                <p:nvPr/>
              </p:nvSpPr>
              <p:spPr bwMode="auto">
                <a:xfrm>
                  <a:off x="208" y="483"/>
                  <a:ext cx="144" cy="144"/>
                </a:xfrm>
                <a:prstGeom prst="flowChartConnector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/>
                <a:lstStyle/>
                <a:p>
                  <a:pPr>
                    <a:defRPr/>
                  </a:pPr>
                  <a:endParaRPr lang="en-US">
                    <a:cs typeface="+mn-cs"/>
                  </a:endParaRPr>
                </a:p>
              </p:txBody>
            </p:sp>
            <p:sp>
              <p:nvSpPr>
                <p:cNvPr id="250896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200" y="472"/>
                  <a:ext cx="169" cy="1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>
                  <a:spAutoFit/>
                </a:bodyPr>
                <a:lstStyle/>
                <a:p>
                  <a:pPr algn="ctr" eaLnBrk="0" hangingPunct="0">
                    <a:spcBef>
                      <a:spcPct val="50000"/>
                    </a:spcBef>
                    <a:defRPr/>
                  </a:pPr>
                  <a:r>
                    <a:rPr kumimoji="1" lang="en-US" sz="1200">
                      <a:solidFill>
                        <a:schemeClr val="bg1"/>
                      </a:solidFill>
                      <a:latin typeface="Arial" charset="0"/>
                      <a:cs typeface="+mn-cs"/>
                    </a:rPr>
                    <a:t>2</a:t>
                  </a:r>
                  <a:endParaRPr kumimoji="1" lang="en-US">
                    <a:latin typeface="Arial" charset="0"/>
                    <a:cs typeface="+mn-cs"/>
                  </a:endParaRPr>
                </a:p>
              </p:txBody>
            </p:sp>
          </p:grpSp>
          <p:grpSp>
            <p:nvGrpSpPr>
              <p:cNvPr id="92173" name="Group 17"/>
              <p:cNvGrpSpPr>
                <a:grpSpLocks/>
              </p:cNvGrpSpPr>
              <p:nvPr/>
            </p:nvGrpSpPr>
            <p:grpSpPr bwMode="auto">
              <a:xfrm>
                <a:off x="2304" y="2557"/>
                <a:ext cx="169" cy="173"/>
                <a:chOff x="200" y="472"/>
                <a:chExt cx="169" cy="173"/>
              </a:xfrm>
            </p:grpSpPr>
            <p:sp>
              <p:nvSpPr>
                <p:cNvPr id="250898" name="AutoShape 18"/>
                <p:cNvSpPr>
                  <a:spLocks noChangeArrowheads="1"/>
                </p:cNvSpPr>
                <p:nvPr/>
              </p:nvSpPr>
              <p:spPr bwMode="auto">
                <a:xfrm>
                  <a:off x="208" y="483"/>
                  <a:ext cx="144" cy="144"/>
                </a:xfrm>
                <a:prstGeom prst="flowChartConnector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/>
                <a:lstStyle/>
                <a:p>
                  <a:pPr>
                    <a:defRPr/>
                  </a:pPr>
                  <a:endParaRPr lang="en-US">
                    <a:cs typeface="+mn-cs"/>
                  </a:endParaRPr>
                </a:p>
              </p:txBody>
            </p:sp>
            <p:sp>
              <p:nvSpPr>
                <p:cNvPr id="250899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200" y="472"/>
                  <a:ext cx="169" cy="1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>
                  <a:spAutoFit/>
                </a:bodyPr>
                <a:lstStyle/>
                <a:p>
                  <a:pPr algn="ctr" eaLnBrk="0" hangingPunct="0">
                    <a:spcBef>
                      <a:spcPct val="50000"/>
                    </a:spcBef>
                    <a:defRPr/>
                  </a:pPr>
                  <a:r>
                    <a:rPr kumimoji="1" lang="en-US" sz="1200">
                      <a:solidFill>
                        <a:schemeClr val="bg1"/>
                      </a:solidFill>
                      <a:latin typeface="Arial" charset="0"/>
                      <a:cs typeface="+mn-cs"/>
                    </a:rPr>
                    <a:t>3</a:t>
                  </a:r>
                  <a:endParaRPr kumimoji="1" lang="en-US">
                    <a:latin typeface="Arial" charset="0"/>
                    <a:cs typeface="+mn-cs"/>
                  </a:endParaRPr>
                </a:p>
              </p:txBody>
            </p:sp>
          </p:grpSp>
          <p:grpSp>
            <p:nvGrpSpPr>
              <p:cNvPr id="92174" name="Group 20"/>
              <p:cNvGrpSpPr>
                <a:grpSpLocks/>
              </p:cNvGrpSpPr>
              <p:nvPr/>
            </p:nvGrpSpPr>
            <p:grpSpPr bwMode="auto">
              <a:xfrm>
                <a:off x="3447" y="2565"/>
                <a:ext cx="169" cy="173"/>
                <a:chOff x="200" y="472"/>
                <a:chExt cx="169" cy="173"/>
              </a:xfrm>
            </p:grpSpPr>
            <p:sp>
              <p:nvSpPr>
                <p:cNvPr id="250901" name="AutoShape 21"/>
                <p:cNvSpPr>
                  <a:spLocks noChangeArrowheads="1"/>
                </p:cNvSpPr>
                <p:nvPr/>
              </p:nvSpPr>
              <p:spPr bwMode="auto">
                <a:xfrm>
                  <a:off x="208" y="483"/>
                  <a:ext cx="144" cy="144"/>
                </a:xfrm>
                <a:prstGeom prst="flowChartConnector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/>
                <a:lstStyle/>
                <a:p>
                  <a:pPr>
                    <a:defRPr/>
                  </a:pPr>
                  <a:endParaRPr lang="en-US">
                    <a:cs typeface="+mn-cs"/>
                  </a:endParaRPr>
                </a:p>
              </p:txBody>
            </p:sp>
            <p:sp>
              <p:nvSpPr>
                <p:cNvPr id="250902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200" y="472"/>
                  <a:ext cx="169" cy="1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>
                  <a:spAutoFit/>
                </a:bodyPr>
                <a:lstStyle/>
                <a:p>
                  <a:pPr algn="ctr" eaLnBrk="0" hangingPunct="0">
                    <a:spcBef>
                      <a:spcPct val="50000"/>
                    </a:spcBef>
                    <a:defRPr/>
                  </a:pPr>
                  <a:r>
                    <a:rPr kumimoji="1" lang="en-US" sz="1200">
                      <a:solidFill>
                        <a:schemeClr val="bg1"/>
                      </a:solidFill>
                      <a:latin typeface="Arial" charset="0"/>
                      <a:cs typeface="+mn-cs"/>
                    </a:rPr>
                    <a:t>4</a:t>
                  </a:r>
                  <a:endParaRPr kumimoji="1" lang="en-US">
                    <a:latin typeface="Arial" charset="0"/>
                    <a:cs typeface="+mn-cs"/>
                  </a:endParaRPr>
                </a:p>
              </p:txBody>
            </p:sp>
          </p:grpSp>
          <p:grpSp>
            <p:nvGrpSpPr>
              <p:cNvPr id="92175" name="Group 23"/>
              <p:cNvGrpSpPr>
                <a:grpSpLocks/>
              </p:cNvGrpSpPr>
              <p:nvPr/>
            </p:nvGrpSpPr>
            <p:grpSpPr bwMode="auto">
              <a:xfrm>
                <a:off x="4560" y="2557"/>
                <a:ext cx="169" cy="173"/>
                <a:chOff x="200" y="472"/>
                <a:chExt cx="169" cy="173"/>
              </a:xfrm>
            </p:grpSpPr>
            <p:sp>
              <p:nvSpPr>
                <p:cNvPr id="250904" name="AutoShape 24"/>
                <p:cNvSpPr>
                  <a:spLocks noChangeArrowheads="1"/>
                </p:cNvSpPr>
                <p:nvPr/>
              </p:nvSpPr>
              <p:spPr bwMode="auto">
                <a:xfrm>
                  <a:off x="208" y="483"/>
                  <a:ext cx="144" cy="144"/>
                </a:xfrm>
                <a:prstGeom prst="flowChartConnector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/>
                <a:lstStyle/>
                <a:p>
                  <a:pPr>
                    <a:defRPr/>
                  </a:pPr>
                  <a:endParaRPr lang="en-US">
                    <a:cs typeface="+mn-cs"/>
                  </a:endParaRPr>
                </a:p>
              </p:txBody>
            </p:sp>
            <p:sp>
              <p:nvSpPr>
                <p:cNvPr id="250905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200" y="472"/>
                  <a:ext cx="169" cy="1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49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 anchor="ctr">
                  <a:spAutoFit/>
                </a:bodyPr>
                <a:lstStyle/>
                <a:p>
                  <a:pPr algn="ctr" eaLnBrk="0" hangingPunct="0">
                    <a:spcBef>
                      <a:spcPct val="50000"/>
                    </a:spcBef>
                    <a:defRPr/>
                  </a:pPr>
                  <a:r>
                    <a:rPr kumimoji="1" lang="en-US" sz="1200">
                      <a:solidFill>
                        <a:schemeClr val="bg1"/>
                      </a:solidFill>
                      <a:latin typeface="Arial" charset="0"/>
                      <a:cs typeface="+mn-cs"/>
                    </a:rPr>
                    <a:t>5</a:t>
                  </a:r>
                  <a:endParaRPr kumimoji="1" lang="en-US">
                    <a:latin typeface="Arial" charset="0"/>
                    <a:cs typeface="+mn-cs"/>
                  </a:endParaRPr>
                </a:p>
              </p:txBody>
            </p:sp>
          </p:grpSp>
          <p:sp>
            <p:nvSpPr>
              <p:cNvPr id="250906" name="Line 26"/>
              <p:cNvSpPr>
                <a:spLocks noChangeShapeType="1"/>
              </p:cNvSpPr>
              <p:nvPr/>
            </p:nvSpPr>
            <p:spPr bwMode="auto">
              <a:xfrm>
                <a:off x="336" y="912"/>
                <a:ext cx="104" cy="7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907" name="Line 27"/>
              <p:cNvSpPr>
                <a:spLocks noChangeShapeType="1"/>
              </p:cNvSpPr>
              <p:nvPr/>
            </p:nvSpPr>
            <p:spPr bwMode="auto">
              <a:xfrm>
                <a:off x="681" y="1032"/>
                <a:ext cx="7" cy="6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908" name="Line 28"/>
              <p:cNvSpPr>
                <a:spLocks noChangeShapeType="1"/>
              </p:cNvSpPr>
              <p:nvPr/>
            </p:nvSpPr>
            <p:spPr bwMode="auto">
              <a:xfrm flipH="1">
                <a:off x="776" y="1016"/>
                <a:ext cx="424" cy="85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909" name="Line 29"/>
              <p:cNvSpPr>
                <a:spLocks noChangeShapeType="1"/>
              </p:cNvSpPr>
              <p:nvPr/>
            </p:nvSpPr>
            <p:spPr bwMode="auto">
              <a:xfrm flipH="1">
                <a:off x="1872" y="912"/>
                <a:ext cx="144" cy="80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910" name="Line 30"/>
              <p:cNvSpPr>
                <a:spLocks noChangeShapeType="1"/>
              </p:cNvSpPr>
              <p:nvPr/>
            </p:nvSpPr>
            <p:spPr bwMode="auto">
              <a:xfrm flipH="1">
                <a:off x="1680" y="928"/>
                <a:ext cx="329" cy="664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/>
              <a:lstStyle/>
              <a:p>
                <a:pPr>
                  <a:defRPr/>
                </a:pPr>
                <a:endParaRPr lang="en-US">
                  <a:cs typeface="+mn-cs"/>
                </a:endParaRPr>
              </a:p>
            </p:txBody>
          </p:sp>
          <p:sp>
            <p:nvSpPr>
              <p:cNvPr id="250911" name="Text Box 31"/>
              <p:cNvSpPr txBox="1">
                <a:spLocks noChangeArrowheads="1"/>
              </p:cNvSpPr>
              <p:nvPr/>
            </p:nvSpPr>
            <p:spPr bwMode="auto">
              <a:xfrm>
                <a:off x="112" y="712"/>
                <a:ext cx="520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Nucleus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  <p:sp>
            <p:nvSpPr>
              <p:cNvPr id="250912" name="Text Box 32"/>
              <p:cNvSpPr txBox="1">
                <a:spLocks noChangeArrowheads="1"/>
              </p:cNvSpPr>
              <p:nvPr/>
            </p:nvSpPr>
            <p:spPr bwMode="auto">
              <a:xfrm>
                <a:off x="504" y="856"/>
                <a:ext cx="607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Nucleolus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  <p:sp>
            <p:nvSpPr>
              <p:cNvPr id="250913" name="Text Box 33"/>
              <p:cNvSpPr txBox="1">
                <a:spLocks noChangeArrowheads="1"/>
              </p:cNvSpPr>
              <p:nvPr/>
            </p:nvSpPr>
            <p:spPr bwMode="auto">
              <a:xfrm>
                <a:off x="1806" y="728"/>
                <a:ext cx="786" cy="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Chromosome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  <p:sp>
            <p:nvSpPr>
              <p:cNvPr id="250914" name="Text Box 34"/>
              <p:cNvSpPr txBox="1">
                <a:spLocks noChangeArrowheads="1"/>
              </p:cNvSpPr>
              <p:nvPr/>
            </p:nvSpPr>
            <p:spPr bwMode="auto">
              <a:xfrm>
                <a:off x="1035" y="698"/>
                <a:ext cx="693" cy="32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49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pPr eaLnBrk="0" hangingPunct="0">
                  <a:spcBef>
                    <a:spcPct val="50000"/>
                  </a:spcBef>
                  <a:defRPr/>
                </a:pPr>
                <a:r>
                  <a:rPr kumimoji="1" lang="en-US" sz="1400">
                    <a:latin typeface="Arial" charset="0"/>
                    <a:cs typeface="+mn-cs"/>
                  </a:rPr>
                  <a:t>Chromatine</a:t>
                </a:r>
                <a:br>
                  <a:rPr kumimoji="1" lang="en-US" sz="1400">
                    <a:latin typeface="Arial" charset="0"/>
                    <a:cs typeface="+mn-cs"/>
                  </a:rPr>
                </a:br>
                <a:r>
                  <a:rPr kumimoji="1" lang="en-US" sz="1400">
                    <a:latin typeface="Arial" charset="0"/>
                    <a:cs typeface="+mn-cs"/>
                  </a:rPr>
                  <a:t>condensing</a:t>
                </a:r>
                <a:endParaRPr kumimoji="1" lang="en-US">
                  <a:latin typeface="Arial" charset="0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27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EEF24-83AA-8444-B173-FBDF5ED2823D}" type="slidenum">
              <a:rPr lang="en-US"/>
              <a:pPr/>
              <a:t>53</a:t>
            </a:fld>
            <a:endParaRPr lang="en-US"/>
          </a:p>
        </p:txBody>
      </p:sp>
      <p:pic>
        <p:nvPicPr>
          <p:cNvPr id="99330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0" t="6264" r="2974" b="6055"/>
          <a:stretch>
            <a:fillRect/>
          </a:stretch>
        </p:blipFill>
        <p:spPr bwMode="auto">
          <a:xfrm>
            <a:off x="685800" y="1066800"/>
            <a:ext cx="76962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933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>
                <a:effectLst>
                  <a:outerShdw blurRad="38100" dist="38100" dir="2700000" algn="tl">
                    <a:srgbClr val="DDDDDD"/>
                  </a:outerShdw>
                </a:effectLst>
                <a:latin typeface="Comic Sans MS" charset="0"/>
              </a:rPr>
              <a:t>Sketch the Cell Cycle</a:t>
            </a:r>
          </a:p>
        </p:txBody>
      </p:sp>
      <p:sp>
        <p:nvSpPr>
          <p:cNvPr id="99332" name="Text Box 4"/>
          <p:cNvSpPr txBox="1">
            <a:spLocks noChangeArrowheads="1"/>
          </p:cNvSpPr>
          <p:nvPr/>
        </p:nvSpPr>
        <p:spPr bwMode="auto">
          <a:xfrm>
            <a:off x="0" y="4800600"/>
            <a:ext cx="16764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Daughter Cells</a:t>
            </a:r>
          </a:p>
        </p:txBody>
      </p:sp>
      <p:sp>
        <p:nvSpPr>
          <p:cNvPr id="99333" name="Text Box 5"/>
          <p:cNvSpPr txBox="1">
            <a:spLocks noChangeArrowheads="1"/>
          </p:cNvSpPr>
          <p:nvPr/>
        </p:nvSpPr>
        <p:spPr bwMode="auto">
          <a:xfrm>
            <a:off x="3429000" y="1676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DNA Copied</a:t>
            </a:r>
          </a:p>
        </p:txBody>
      </p:sp>
      <p:sp>
        <p:nvSpPr>
          <p:cNvPr id="99334" name="Text Box 6"/>
          <p:cNvSpPr txBox="1">
            <a:spLocks noChangeArrowheads="1"/>
          </p:cNvSpPr>
          <p:nvPr/>
        </p:nvSpPr>
        <p:spPr bwMode="auto">
          <a:xfrm>
            <a:off x="1752600" y="2438400"/>
            <a:ext cx="12954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Cells Mature</a:t>
            </a:r>
          </a:p>
        </p:txBody>
      </p:sp>
      <p:sp>
        <p:nvSpPr>
          <p:cNvPr id="99335" name="Text Box 7"/>
          <p:cNvSpPr txBox="1">
            <a:spLocks noChangeArrowheads="1"/>
          </p:cNvSpPr>
          <p:nvPr/>
        </p:nvSpPr>
        <p:spPr bwMode="auto">
          <a:xfrm>
            <a:off x="5410200" y="2209800"/>
            <a:ext cx="28956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Cells prepare for Division</a:t>
            </a:r>
          </a:p>
        </p:txBody>
      </p:sp>
      <p:sp>
        <p:nvSpPr>
          <p:cNvPr id="99336" name="Text Box 8"/>
          <p:cNvSpPr txBox="1">
            <a:spLocks noChangeArrowheads="1"/>
          </p:cNvSpPr>
          <p:nvPr/>
        </p:nvSpPr>
        <p:spPr bwMode="auto">
          <a:xfrm>
            <a:off x="3429000" y="5562600"/>
            <a:ext cx="3352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Cell Divides into Identical cells</a:t>
            </a:r>
          </a:p>
        </p:txBody>
      </p:sp>
    </p:spTree>
    <p:extLst>
      <p:ext uri="{BB962C8B-B14F-4D97-AF65-F5344CB8AC3E}">
        <p14:creationId xmlns:p14="http://schemas.microsoft.com/office/powerpoint/2010/main" val="359447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57400"/>
            <a:ext cx="8229600" cy="2209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6000" b="1" dirty="0" smtClean="0">
                <a:solidFill>
                  <a:schemeClr val="tx1"/>
                </a:solidFill>
                <a:ea typeface="+mj-ea"/>
              </a:rPr>
              <a:t>Cell Division Occurs in a series of stages of phases </a:t>
            </a:r>
            <a:endParaRPr lang="en-US" sz="6000" b="1" dirty="0">
              <a:solidFill>
                <a:schemeClr val="tx1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3488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770062"/>
          </a:xfrm>
        </p:spPr>
        <p:txBody>
          <a:bodyPr>
            <a:normAutofit fontScale="90000"/>
          </a:bodyPr>
          <a:lstStyle/>
          <a:p>
            <a:pPr marL="484632" indent="0" algn="ctr" eaLnBrk="1" fontAlgn="auto" hangingPunct="1">
              <a:spcAft>
                <a:spcPts val="0"/>
              </a:spcAft>
              <a:defRPr/>
            </a:pPr>
            <a:r>
              <a:rPr lang="en-US" sz="7300" b="1" dirty="0" err="1" smtClean="0">
                <a:solidFill>
                  <a:schemeClr val="tx1"/>
                </a:solidFill>
                <a:effectLst/>
                <a:ea typeface="+mj-ea"/>
              </a:rPr>
              <a:t>Interphase</a:t>
            </a:r>
            <a: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  <a:t> </a:t>
            </a:r>
            <a:br>
              <a:rPr lang="en-US" sz="7300" b="1" dirty="0" smtClean="0">
                <a:solidFill>
                  <a:schemeClr val="tx1"/>
                </a:solidFill>
                <a:effectLst/>
                <a:ea typeface="+mj-ea"/>
              </a:rPr>
            </a:br>
            <a:r>
              <a:rPr lang="en-US" b="1" dirty="0" smtClean="0">
                <a:solidFill>
                  <a:schemeClr val="tx1"/>
                </a:solidFill>
                <a:effectLst/>
                <a:ea typeface="+mj-ea"/>
              </a:rPr>
              <a:t>occurs before mitosis begins</a:t>
            </a:r>
            <a:endParaRPr lang="en-US" b="1" dirty="0"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1267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2133600"/>
            <a:ext cx="9144000" cy="25146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sz="2800">
                <a:latin typeface="Century Gothic" charset="0"/>
              </a:rPr>
              <a:t>Chromosomes are </a:t>
            </a:r>
            <a:r>
              <a:rPr lang="en-US" sz="2800" b="1" u="sng">
                <a:solidFill>
                  <a:srgbClr val="0D0D0D"/>
                </a:solidFill>
                <a:latin typeface="Century Gothic" charset="0"/>
              </a:rPr>
              <a:t>copied</a:t>
            </a:r>
            <a:r>
              <a:rPr lang="en-US" sz="2800">
                <a:latin typeface="Century Gothic" charset="0"/>
              </a:rPr>
              <a:t> (# doubles)</a:t>
            </a:r>
          </a:p>
          <a:p>
            <a:pPr eaLnBrk="1" hangingPunct="1">
              <a:buClr>
                <a:schemeClr val="tx1"/>
              </a:buClr>
              <a:buFont typeface="Comic Sans MS" charset="0"/>
              <a:buChar char="•"/>
            </a:pPr>
            <a:r>
              <a:rPr lang="en-US" sz="2800">
                <a:latin typeface="Century Gothic" charset="0"/>
              </a:rPr>
              <a:t>Chromosomes appear as threadlike coils (</a:t>
            </a:r>
            <a:r>
              <a:rPr lang="en-US" sz="2800" b="1" u="sng">
                <a:solidFill>
                  <a:srgbClr val="0D0D0D"/>
                </a:solidFill>
                <a:latin typeface="Century Gothic" charset="0"/>
              </a:rPr>
              <a:t>chromatin</a:t>
            </a:r>
            <a:r>
              <a:rPr lang="en-US" sz="2800">
                <a:latin typeface="Century Gothic" charset="0"/>
              </a:rPr>
              <a:t>) at the start, but each chromosome and its copy(</a:t>
            </a:r>
            <a:r>
              <a:rPr lang="en-US" sz="2800" b="1" u="sng">
                <a:solidFill>
                  <a:srgbClr val="0D0D0D"/>
                </a:solidFill>
                <a:latin typeface="Century Gothic" charset="0"/>
              </a:rPr>
              <a:t>sister</a:t>
            </a:r>
            <a:r>
              <a:rPr lang="en-US" sz="2800">
                <a:latin typeface="Century Gothic" charset="0"/>
              </a:rPr>
              <a:t> chromosome) change to sister chromatids at end of this phase</a:t>
            </a:r>
          </a:p>
        </p:txBody>
      </p:sp>
      <p:sp>
        <p:nvSpPr>
          <p:cNvPr id="6" name="Oval 5"/>
          <p:cNvSpPr/>
          <p:nvPr/>
        </p:nvSpPr>
        <p:spPr>
          <a:xfrm>
            <a:off x="2057400" y="4800600"/>
            <a:ext cx="4191000" cy="1752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Flowchart: Connector 6"/>
          <p:cNvSpPr/>
          <p:nvPr/>
        </p:nvSpPr>
        <p:spPr>
          <a:xfrm>
            <a:off x="2819400" y="5257800"/>
            <a:ext cx="838200" cy="838200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895600" y="5486400"/>
            <a:ext cx="749300" cy="541338"/>
          </a:xfrm>
          <a:custGeom>
            <a:avLst/>
            <a:gdLst>
              <a:gd name="connsiteX0" fmla="*/ 314082 w 887987"/>
              <a:gd name="connsiteY0" fmla="*/ 354842 h 658698"/>
              <a:gd name="connsiteX1" fmla="*/ 355026 w 887987"/>
              <a:gd name="connsiteY1" fmla="*/ 409433 h 658698"/>
              <a:gd name="connsiteX2" fmla="*/ 436912 w 887987"/>
              <a:gd name="connsiteY2" fmla="*/ 436728 h 658698"/>
              <a:gd name="connsiteX3" fmla="*/ 546094 w 887987"/>
              <a:gd name="connsiteY3" fmla="*/ 477671 h 658698"/>
              <a:gd name="connsiteX4" fmla="*/ 614333 w 887987"/>
              <a:gd name="connsiteY4" fmla="*/ 464024 h 658698"/>
              <a:gd name="connsiteX5" fmla="*/ 655276 w 887987"/>
              <a:gd name="connsiteY5" fmla="*/ 368489 h 658698"/>
              <a:gd name="connsiteX6" fmla="*/ 696220 w 887987"/>
              <a:gd name="connsiteY6" fmla="*/ 327546 h 658698"/>
              <a:gd name="connsiteX7" fmla="*/ 709867 w 887987"/>
              <a:gd name="connsiteY7" fmla="*/ 368489 h 658698"/>
              <a:gd name="connsiteX8" fmla="*/ 723515 w 887987"/>
              <a:gd name="connsiteY8" fmla="*/ 327546 h 658698"/>
              <a:gd name="connsiteX9" fmla="*/ 709867 w 887987"/>
              <a:gd name="connsiteY9" fmla="*/ 272955 h 658698"/>
              <a:gd name="connsiteX10" fmla="*/ 641629 w 887987"/>
              <a:gd name="connsiteY10" fmla="*/ 204716 h 658698"/>
              <a:gd name="connsiteX11" fmla="*/ 600685 w 887987"/>
              <a:gd name="connsiteY11" fmla="*/ 191068 h 658698"/>
              <a:gd name="connsiteX12" fmla="*/ 587037 w 887987"/>
              <a:gd name="connsiteY12" fmla="*/ 232012 h 658698"/>
              <a:gd name="connsiteX13" fmla="*/ 559742 w 887987"/>
              <a:gd name="connsiteY13" fmla="*/ 286603 h 658698"/>
              <a:gd name="connsiteX14" fmla="*/ 573390 w 887987"/>
              <a:gd name="connsiteY14" fmla="*/ 327546 h 658698"/>
              <a:gd name="connsiteX15" fmla="*/ 587037 w 887987"/>
              <a:gd name="connsiteY15" fmla="*/ 382137 h 658698"/>
              <a:gd name="connsiteX16" fmla="*/ 559742 w 887987"/>
              <a:gd name="connsiteY16" fmla="*/ 423080 h 658698"/>
              <a:gd name="connsiteX17" fmla="*/ 532446 w 887987"/>
              <a:gd name="connsiteY17" fmla="*/ 368489 h 658698"/>
              <a:gd name="connsiteX18" fmla="*/ 450560 w 887987"/>
              <a:gd name="connsiteY18" fmla="*/ 313898 h 658698"/>
              <a:gd name="connsiteX19" fmla="*/ 409617 w 887987"/>
              <a:gd name="connsiteY19" fmla="*/ 286603 h 658698"/>
              <a:gd name="connsiteX20" fmla="*/ 368673 w 887987"/>
              <a:gd name="connsiteY20" fmla="*/ 259307 h 658698"/>
              <a:gd name="connsiteX21" fmla="*/ 314082 w 887987"/>
              <a:gd name="connsiteY21" fmla="*/ 272955 h 658698"/>
              <a:gd name="connsiteX22" fmla="*/ 286787 w 887987"/>
              <a:gd name="connsiteY22" fmla="*/ 450376 h 658698"/>
              <a:gd name="connsiteX23" fmla="*/ 368673 w 887987"/>
              <a:gd name="connsiteY23" fmla="*/ 504967 h 658698"/>
              <a:gd name="connsiteX24" fmla="*/ 532446 w 887987"/>
              <a:gd name="connsiteY24" fmla="*/ 491319 h 658698"/>
              <a:gd name="connsiteX25" fmla="*/ 559742 w 887987"/>
              <a:gd name="connsiteY25" fmla="*/ 450376 h 658698"/>
              <a:gd name="connsiteX26" fmla="*/ 600685 w 887987"/>
              <a:gd name="connsiteY26" fmla="*/ 423080 h 658698"/>
              <a:gd name="connsiteX27" fmla="*/ 532446 w 887987"/>
              <a:gd name="connsiteY27" fmla="*/ 218364 h 658698"/>
              <a:gd name="connsiteX28" fmla="*/ 491503 w 887987"/>
              <a:gd name="connsiteY28" fmla="*/ 204716 h 658698"/>
              <a:gd name="connsiteX29" fmla="*/ 341378 w 887987"/>
              <a:gd name="connsiteY29" fmla="*/ 245659 h 658698"/>
              <a:gd name="connsiteX30" fmla="*/ 300435 w 887987"/>
              <a:gd name="connsiteY30" fmla="*/ 286603 h 658698"/>
              <a:gd name="connsiteX31" fmla="*/ 286787 w 887987"/>
              <a:gd name="connsiteY31" fmla="*/ 341194 h 658698"/>
              <a:gd name="connsiteX32" fmla="*/ 300435 w 887987"/>
              <a:gd name="connsiteY32" fmla="*/ 436728 h 658698"/>
              <a:gd name="connsiteX33" fmla="*/ 382321 w 887987"/>
              <a:gd name="connsiteY33" fmla="*/ 491319 h 658698"/>
              <a:gd name="connsiteX34" fmla="*/ 532446 w 887987"/>
              <a:gd name="connsiteY34" fmla="*/ 477671 h 658698"/>
              <a:gd name="connsiteX35" fmla="*/ 587037 w 887987"/>
              <a:gd name="connsiteY35" fmla="*/ 409433 h 658698"/>
              <a:gd name="connsiteX36" fmla="*/ 627981 w 887987"/>
              <a:gd name="connsiteY36" fmla="*/ 327546 h 658698"/>
              <a:gd name="connsiteX37" fmla="*/ 614333 w 887987"/>
              <a:gd name="connsiteY37" fmla="*/ 272955 h 658698"/>
              <a:gd name="connsiteX38" fmla="*/ 518799 w 887987"/>
              <a:gd name="connsiteY38" fmla="*/ 272955 h 658698"/>
              <a:gd name="connsiteX39" fmla="*/ 491503 w 887987"/>
              <a:gd name="connsiteY39" fmla="*/ 327546 h 658698"/>
              <a:gd name="connsiteX40" fmla="*/ 464208 w 887987"/>
              <a:gd name="connsiteY40" fmla="*/ 368489 h 658698"/>
              <a:gd name="connsiteX41" fmla="*/ 395969 w 887987"/>
              <a:gd name="connsiteY41" fmla="*/ 245659 h 658698"/>
              <a:gd name="connsiteX42" fmla="*/ 368673 w 887987"/>
              <a:gd name="connsiteY42" fmla="*/ 204716 h 658698"/>
              <a:gd name="connsiteX43" fmla="*/ 300435 w 887987"/>
              <a:gd name="connsiteY43" fmla="*/ 177421 h 658698"/>
              <a:gd name="connsiteX44" fmla="*/ 273139 w 887987"/>
              <a:gd name="connsiteY44" fmla="*/ 259307 h 658698"/>
              <a:gd name="connsiteX45" fmla="*/ 286787 w 887987"/>
              <a:gd name="connsiteY45" fmla="*/ 354842 h 658698"/>
              <a:gd name="connsiteX46" fmla="*/ 300435 w 887987"/>
              <a:gd name="connsiteY46" fmla="*/ 395785 h 658698"/>
              <a:gd name="connsiteX47" fmla="*/ 341378 w 887987"/>
              <a:gd name="connsiteY47" fmla="*/ 423080 h 658698"/>
              <a:gd name="connsiteX48" fmla="*/ 409617 w 887987"/>
              <a:gd name="connsiteY48" fmla="*/ 450376 h 658698"/>
              <a:gd name="connsiteX49" fmla="*/ 614333 w 887987"/>
              <a:gd name="connsiteY49" fmla="*/ 368489 h 658698"/>
              <a:gd name="connsiteX50" fmla="*/ 627981 w 887987"/>
              <a:gd name="connsiteY50" fmla="*/ 327546 h 658698"/>
              <a:gd name="connsiteX51" fmla="*/ 641629 w 887987"/>
              <a:gd name="connsiteY51" fmla="*/ 177421 h 658698"/>
              <a:gd name="connsiteX52" fmla="*/ 682572 w 887987"/>
              <a:gd name="connsiteY52" fmla="*/ 191068 h 658698"/>
              <a:gd name="connsiteX53" fmla="*/ 778106 w 887987"/>
              <a:gd name="connsiteY53" fmla="*/ 286603 h 658698"/>
              <a:gd name="connsiteX54" fmla="*/ 791754 w 887987"/>
              <a:gd name="connsiteY54" fmla="*/ 327546 h 658698"/>
              <a:gd name="connsiteX55" fmla="*/ 819049 w 887987"/>
              <a:gd name="connsiteY55" fmla="*/ 54591 h 658698"/>
              <a:gd name="connsiteX56" fmla="*/ 778106 w 887987"/>
              <a:gd name="connsiteY56" fmla="*/ 40943 h 658698"/>
              <a:gd name="connsiteX57" fmla="*/ 709867 w 887987"/>
              <a:gd name="connsiteY57" fmla="*/ 122830 h 658698"/>
              <a:gd name="connsiteX58" fmla="*/ 682572 w 887987"/>
              <a:gd name="connsiteY58" fmla="*/ 177421 h 658698"/>
              <a:gd name="connsiteX59" fmla="*/ 641629 w 887987"/>
              <a:gd name="connsiteY59" fmla="*/ 204716 h 658698"/>
              <a:gd name="connsiteX60" fmla="*/ 546094 w 887987"/>
              <a:gd name="connsiteY60" fmla="*/ 150125 h 658698"/>
              <a:gd name="connsiteX61" fmla="*/ 491503 w 887987"/>
              <a:gd name="connsiteY61" fmla="*/ 122830 h 658698"/>
              <a:gd name="connsiteX62" fmla="*/ 450560 w 887987"/>
              <a:gd name="connsiteY62" fmla="*/ 95534 h 658698"/>
              <a:gd name="connsiteX63" fmla="*/ 436912 w 887987"/>
              <a:gd name="connsiteY63" fmla="*/ 259307 h 658698"/>
              <a:gd name="connsiteX64" fmla="*/ 532446 w 887987"/>
              <a:gd name="connsiteY64" fmla="*/ 245659 h 658698"/>
              <a:gd name="connsiteX65" fmla="*/ 573390 w 887987"/>
              <a:gd name="connsiteY65" fmla="*/ 218364 h 658698"/>
              <a:gd name="connsiteX66" fmla="*/ 627981 w 887987"/>
              <a:gd name="connsiteY66" fmla="*/ 54591 h 658698"/>
              <a:gd name="connsiteX67" fmla="*/ 723515 w 887987"/>
              <a:gd name="connsiteY67" fmla="*/ 109182 h 658698"/>
              <a:gd name="connsiteX68" fmla="*/ 750811 w 887987"/>
              <a:gd name="connsiteY68" fmla="*/ 191068 h 658698"/>
              <a:gd name="connsiteX69" fmla="*/ 764458 w 887987"/>
              <a:gd name="connsiteY69" fmla="*/ 300250 h 658698"/>
              <a:gd name="connsiteX70" fmla="*/ 805402 w 887987"/>
              <a:gd name="connsiteY70" fmla="*/ 259307 h 658698"/>
              <a:gd name="connsiteX71" fmla="*/ 832697 w 887987"/>
              <a:gd name="connsiteY71" fmla="*/ 191068 h 658698"/>
              <a:gd name="connsiteX72" fmla="*/ 859993 w 887987"/>
              <a:gd name="connsiteY72" fmla="*/ 136477 h 658698"/>
              <a:gd name="connsiteX73" fmla="*/ 859993 w 887987"/>
              <a:gd name="connsiteY73" fmla="*/ 27295 h 658698"/>
              <a:gd name="connsiteX74" fmla="*/ 805402 w 887987"/>
              <a:gd name="connsiteY74" fmla="*/ 0 h 658698"/>
              <a:gd name="connsiteX75" fmla="*/ 723515 w 887987"/>
              <a:gd name="connsiteY75" fmla="*/ 13647 h 658698"/>
              <a:gd name="connsiteX76" fmla="*/ 559742 w 887987"/>
              <a:gd name="connsiteY76" fmla="*/ 27295 h 658698"/>
              <a:gd name="connsiteX77" fmla="*/ 546094 w 887987"/>
              <a:gd name="connsiteY77" fmla="*/ 68239 h 658698"/>
              <a:gd name="connsiteX78" fmla="*/ 464208 w 887987"/>
              <a:gd name="connsiteY78" fmla="*/ 136477 h 658698"/>
              <a:gd name="connsiteX79" fmla="*/ 423264 w 887987"/>
              <a:gd name="connsiteY79" fmla="*/ 150125 h 658698"/>
              <a:gd name="connsiteX80" fmla="*/ 355026 w 887987"/>
              <a:gd name="connsiteY80" fmla="*/ 245659 h 658698"/>
              <a:gd name="connsiteX81" fmla="*/ 327730 w 887987"/>
              <a:gd name="connsiteY81" fmla="*/ 286603 h 658698"/>
              <a:gd name="connsiteX82" fmla="*/ 259491 w 887987"/>
              <a:gd name="connsiteY82" fmla="*/ 368489 h 658698"/>
              <a:gd name="connsiteX83" fmla="*/ 191252 w 887987"/>
              <a:gd name="connsiteY83" fmla="*/ 354842 h 658698"/>
              <a:gd name="connsiteX84" fmla="*/ 95718 w 887987"/>
              <a:gd name="connsiteY84" fmla="*/ 286603 h 658698"/>
              <a:gd name="connsiteX85" fmla="*/ 27479 w 887987"/>
              <a:gd name="connsiteY85" fmla="*/ 204716 h 658698"/>
              <a:gd name="connsiteX86" fmla="*/ 13832 w 887987"/>
              <a:gd name="connsiteY86" fmla="*/ 163773 h 658698"/>
              <a:gd name="connsiteX87" fmla="*/ 123014 w 887987"/>
              <a:gd name="connsiteY87" fmla="*/ 177421 h 658698"/>
              <a:gd name="connsiteX88" fmla="*/ 163957 w 887987"/>
              <a:gd name="connsiteY88" fmla="*/ 218364 h 658698"/>
              <a:gd name="connsiteX89" fmla="*/ 204900 w 887987"/>
              <a:gd name="connsiteY89" fmla="*/ 245659 h 658698"/>
              <a:gd name="connsiteX90" fmla="*/ 273139 w 887987"/>
              <a:gd name="connsiteY90" fmla="*/ 313898 h 658698"/>
              <a:gd name="connsiteX91" fmla="*/ 286787 w 887987"/>
              <a:gd name="connsiteY91" fmla="*/ 409433 h 658698"/>
              <a:gd name="connsiteX92" fmla="*/ 573390 w 887987"/>
              <a:gd name="connsiteY92" fmla="*/ 559558 h 658698"/>
              <a:gd name="connsiteX93" fmla="*/ 587037 w 887987"/>
              <a:gd name="connsiteY93" fmla="*/ 504967 h 658698"/>
              <a:gd name="connsiteX94" fmla="*/ 600685 w 887987"/>
              <a:gd name="connsiteY94" fmla="*/ 395785 h 658698"/>
              <a:gd name="connsiteX95" fmla="*/ 641629 w 887987"/>
              <a:gd name="connsiteY95" fmla="*/ 423080 h 658698"/>
              <a:gd name="connsiteX96" fmla="*/ 709867 w 887987"/>
              <a:gd name="connsiteY96" fmla="*/ 504967 h 658698"/>
              <a:gd name="connsiteX97" fmla="*/ 764458 w 887987"/>
              <a:gd name="connsiteY97" fmla="*/ 491319 h 658698"/>
              <a:gd name="connsiteX98" fmla="*/ 791754 w 887987"/>
              <a:gd name="connsiteY98" fmla="*/ 450376 h 658698"/>
              <a:gd name="connsiteX99" fmla="*/ 778106 w 887987"/>
              <a:gd name="connsiteY99" fmla="*/ 354842 h 658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887987" h="658698">
                <a:moveTo>
                  <a:pt x="314082" y="354842"/>
                </a:moveTo>
                <a:cubicBezTo>
                  <a:pt x="327730" y="373039"/>
                  <a:pt x="336100" y="396816"/>
                  <a:pt x="355026" y="409433"/>
                </a:cubicBezTo>
                <a:cubicBezTo>
                  <a:pt x="378966" y="425393"/>
                  <a:pt x="412973" y="420768"/>
                  <a:pt x="436912" y="436728"/>
                </a:cubicBezTo>
                <a:cubicBezTo>
                  <a:pt x="497156" y="476891"/>
                  <a:pt x="461771" y="460807"/>
                  <a:pt x="546094" y="477671"/>
                </a:cubicBezTo>
                <a:cubicBezTo>
                  <a:pt x="568840" y="473122"/>
                  <a:pt x="594193" y="475533"/>
                  <a:pt x="614333" y="464024"/>
                </a:cubicBezTo>
                <a:cubicBezTo>
                  <a:pt x="651758" y="442639"/>
                  <a:pt x="637966" y="398781"/>
                  <a:pt x="655276" y="368489"/>
                </a:cubicBezTo>
                <a:cubicBezTo>
                  <a:pt x="664852" y="351731"/>
                  <a:pt x="682572" y="341194"/>
                  <a:pt x="696220" y="327546"/>
                </a:cubicBezTo>
                <a:cubicBezTo>
                  <a:pt x="700769" y="341194"/>
                  <a:pt x="695481" y="368489"/>
                  <a:pt x="709867" y="368489"/>
                </a:cubicBezTo>
                <a:cubicBezTo>
                  <a:pt x="724253" y="368489"/>
                  <a:pt x="723515" y="341932"/>
                  <a:pt x="723515" y="327546"/>
                </a:cubicBezTo>
                <a:cubicBezTo>
                  <a:pt x="723515" y="308789"/>
                  <a:pt x="717256" y="290195"/>
                  <a:pt x="709867" y="272955"/>
                </a:cubicBezTo>
                <a:cubicBezTo>
                  <a:pt x="694979" y="238216"/>
                  <a:pt x="674714" y="221259"/>
                  <a:pt x="641629" y="204716"/>
                </a:cubicBezTo>
                <a:cubicBezTo>
                  <a:pt x="628762" y="198282"/>
                  <a:pt x="614333" y="195617"/>
                  <a:pt x="600685" y="191068"/>
                </a:cubicBezTo>
                <a:cubicBezTo>
                  <a:pt x="596136" y="204716"/>
                  <a:pt x="592704" y="218789"/>
                  <a:pt x="587037" y="232012"/>
                </a:cubicBezTo>
                <a:cubicBezTo>
                  <a:pt x="579023" y="250712"/>
                  <a:pt x="562619" y="266463"/>
                  <a:pt x="559742" y="286603"/>
                </a:cubicBezTo>
                <a:cubicBezTo>
                  <a:pt x="557708" y="300844"/>
                  <a:pt x="569438" y="313714"/>
                  <a:pt x="573390" y="327546"/>
                </a:cubicBezTo>
                <a:cubicBezTo>
                  <a:pt x="578543" y="345581"/>
                  <a:pt x="582488" y="363940"/>
                  <a:pt x="587037" y="382137"/>
                </a:cubicBezTo>
                <a:cubicBezTo>
                  <a:pt x="577939" y="395785"/>
                  <a:pt x="575655" y="427058"/>
                  <a:pt x="559742" y="423080"/>
                </a:cubicBezTo>
                <a:cubicBezTo>
                  <a:pt x="540005" y="418146"/>
                  <a:pt x="546832" y="382875"/>
                  <a:pt x="532446" y="368489"/>
                </a:cubicBezTo>
                <a:cubicBezTo>
                  <a:pt x="509249" y="345292"/>
                  <a:pt x="477855" y="332095"/>
                  <a:pt x="450560" y="313898"/>
                </a:cubicBezTo>
                <a:lnTo>
                  <a:pt x="409617" y="286603"/>
                </a:lnTo>
                <a:lnTo>
                  <a:pt x="368673" y="259307"/>
                </a:lnTo>
                <a:cubicBezTo>
                  <a:pt x="350476" y="263856"/>
                  <a:pt x="330368" y="263649"/>
                  <a:pt x="314082" y="272955"/>
                </a:cubicBezTo>
                <a:cubicBezTo>
                  <a:pt x="249045" y="310119"/>
                  <a:pt x="251712" y="380225"/>
                  <a:pt x="286787" y="450376"/>
                </a:cubicBezTo>
                <a:cubicBezTo>
                  <a:pt x="301458" y="479718"/>
                  <a:pt x="368673" y="504967"/>
                  <a:pt x="368673" y="504967"/>
                </a:cubicBezTo>
                <a:cubicBezTo>
                  <a:pt x="423264" y="500418"/>
                  <a:pt x="479773" y="506368"/>
                  <a:pt x="532446" y="491319"/>
                </a:cubicBezTo>
                <a:cubicBezTo>
                  <a:pt x="548217" y="486813"/>
                  <a:pt x="548144" y="461974"/>
                  <a:pt x="559742" y="450376"/>
                </a:cubicBezTo>
                <a:cubicBezTo>
                  <a:pt x="571340" y="438778"/>
                  <a:pt x="587037" y="432179"/>
                  <a:pt x="600685" y="423080"/>
                </a:cubicBezTo>
                <a:cubicBezTo>
                  <a:pt x="588851" y="281078"/>
                  <a:pt x="629324" y="273723"/>
                  <a:pt x="532446" y="218364"/>
                </a:cubicBezTo>
                <a:cubicBezTo>
                  <a:pt x="519956" y="211227"/>
                  <a:pt x="505151" y="209265"/>
                  <a:pt x="491503" y="204716"/>
                </a:cubicBezTo>
                <a:cubicBezTo>
                  <a:pt x="425260" y="214179"/>
                  <a:pt x="393478" y="208444"/>
                  <a:pt x="341378" y="245659"/>
                </a:cubicBezTo>
                <a:cubicBezTo>
                  <a:pt x="325672" y="256877"/>
                  <a:pt x="314083" y="272955"/>
                  <a:pt x="300435" y="286603"/>
                </a:cubicBezTo>
                <a:cubicBezTo>
                  <a:pt x="295886" y="304800"/>
                  <a:pt x="291940" y="323159"/>
                  <a:pt x="286787" y="341194"/>
                </a:cubicBezTo>
                <a:cubicBezTo>
                  <a:pt x="274237" y="385120"/>
                  <a:pt x="256054" y="392347"/>
                  <a:pt x="300435" y="436728"/>
                </a:cubicBezTo>
                <a:cubicBezTo>
                  <a:pt x="323632" y="459925"/>
                  <a:pt x="355026" y="473122"/>
                  <a:pt x="382321" y="491319"/>
                </a:cubicBezTo>
                <a:cubicBezTo>
                  <a:pt x="432363" y="486770"/>
                  <a:pt x="483313" y="488199"/>
                  <a:pt x="532446" y="477671"/>
                </a:cubicBezTo>
                <a:cubicBezTo>
                  <a:pt x="583983" y="466628"/>
                  <a:pt x="569411" y="444685"/>
                  <a:pt x="587037" y="409433"/>
                </a:cubicBezTo>
                <a:cubicBezTo>
                  <a:pt x="639953" y="303599"/>
                  <a:pt x="593674" y="430463"/>
                  <a:pt x="627981" y="327546"/>
                </a:cubicBezTo>
                <a:cubicBezTo>
                  <a:pt x="623432" y="309349"/>
                  <a:pt x="626050" y="287602"/>
                  <a:pt x="614333" y="272955"/>
                </a:cubicBezTo>
                <a:cubicBezTo>
                  <a:pt x="591490" y="244402"/>
                  <a:pt x="540545" y="267518"/>
                  <a:pt x="518799" y="272955"/>
                </a:cubicBezTo>
                <a:cubicBezTo>
                  <a:pt x="509700" y="291152"/>
                  <a:pt x="501597" y="309882"/>
                  <a:pt x="491503" y="327546"/>
                </a:cubicBezTo>
                <a:cubicBezTo>
                  <a:pt x="483365" y="341787"/>
                  <a:pt x="478879" y="375824"/>
                  <a:pt x="464208" y="368489"/>
                </a:cubicBezTo>
                <a:cubicBezTo>
                  <a:pt x="406832" y="339801"/>
                  <a:pt x="417713" y="289146"/>
                  <a:pt x="395969" y="245659"/>
                </a:cubicBezTo>
                <a:cubicBezTo>
                  <a:pt x="388633" y="230988"/>
                  <a:pt x="377772" y="218364"/>
                  <a:pt x="368673" y="204716"/>
                </a:cubicBezTo>
                <a:cubicBezTo>
                  <a:pt x="360660" y="180676"/>
                  <a:pt x="353903" y="115043"/>
                  <a:pt x="300435" y="177421"/>
                </a:cubicBezTo>
                <a:cubicBezTo>
                  <a:pt x="281710" y="199266"/>
                  <a:pt x="273139" y="259307"/>
                  <a:pt x="273139" y="259307"/>
                </a:cubicBezTo>
                <a:cubicBezTo>
                  <a:pt x="277688" y="291152"/>
                  <a:pt x="280478" y="323298"/>
                  <a:pt x="286787" y="354842"/>
                </a:cubicBezTo>
                <a:cubicBezTo>
                  <a:pt x="289608" y="368949"/>
                  <a:pt x="291448" y="384552"/>
                  <a:pt x="300435" y="395785"/>
                </a:cubicBezTo>
                <a:cubicBezTo>
                  <a:pt x="310682" y="408593"/>
                  <a:pt x="326707" y="415745"/>
                  <a:pt x="341378" y="423080"/>
                </a:cubicBezTo>
                <a:cubicBezTo>
                  <a:pt x="363290" y="434036"/>
                  <a:pt x="386871" y="441277"/>
                  <a:pt x="409617" y="450376"/>
                </a:cubicBezTo>
                <a:cubicBezTo>
                  <a:pt x="582831" y="423727"/>
                  <a:pt x="568544" y="475327"/>
                  <a:pt x="614333" y="368489"/>
                </a:cubicBezTo>
                <a:cubicBezTo>
                  <a:pt x="620000" y="355266"/>
                  <a:pt x="623432" y="341194"/>
                  <a:pt x="627981" y="327546"/>
                </a:cubicBezTo>
                <a:cubicBezTo>
                  <a:pt x="632530" y="277504"/>
                  <a:pt x="622967" y="224075"/>
                  <a:pt x="641629" y="177421"/>
                </a:cubicBezTo>
                <a:cubicBezTo>
                  <a:pt x="646972" y="164064"/>
                  <a:pt x="670373" y="183444"/>
                  <a:pt x="682572" y="191068"/>
                </a:cubicBezTo>
                <a:cubicBezTo>
                  <a:pt x="725246" y="217739"/>
                  <a:pt x="756261" y="242913"/>
                  <a:pt x="778106" y="286603"/>
                </a:cubicBezTo>
                <a:cubicBezTo>
                  <a:pt x="784540" y="299470"/>
                  <a:pt x="787205" y="313898"/>
                  <a:pt x="791754" y="327546"/>
                </a:cubicBezTo>
                <a:cubicBezTo>
                  <a:pt x="815621" y="232080"/>
                  <a:pt x="833275" y="175507"/>
                  <a:pt x="819049" y="54591"/>
                </a:cubicBezTo>
                <a:cubicBezTo>
                  <a:pt x="817368" y="40304"/>
                  <a:pt x="791754" y="45492"/>
                  <a:pt x="778106" y="40943"/>
                </a:cubicBezTo>
                <a:cubicBezTo>
                  <a:pt x="740470" y="78579"/>
                  <a:pt x="735201" y="78495"/>
                  <a:pt x="709867" y="122830"/>
                </a:cubicBezTo>
                <a:cubicBezTo>
                  <a:pt x="699773" y="140494"/>
                  <a:pt x="695596" y="161792"/>
                  <a:pt x="682572" y="177421"/>
                </a:cubicBezTo>
                <a:cubicBezTo>
                  <a:pt x="672071" y="190022"/>
                  <a:pt x="655277" y="195618"/>
                  <a:pt x="641629" y="204716"/>
                </a:cubicBezTo>
                <a:cubicBezTo>
                  <a:pt x="535893" y="178282"/>
                  <a:pt x="633659" y="212671"/>
                  <a:pt x="546094" y="150125"/>
                </a:cubicBezTo>
                <a:cubicBezTo>
                  <a:pt x="529539" y="138300"/>
                  <a:pt x="509167" y="132924"/>
                  <a:pt x="491503" y="122830"/>
                </a:cubicBezTo>
                <a:cubicBezTo>
                  <a:pt x="477262" y="114692"/>
                  <a:pt x="464208" y="104633"/>
                  <a:pt x="450560" y="95534"/>
                </a:cubicBezTo>
                <a:cubicBezTo>
                  <a:pt x="436380" y="130984"/>
                  <a:pt x="386891" y="221791"/>
                  <a:pt x="436912" y="259307"/>
                </a:cubicBezTo>
                <a:cubicBezTo>
                  <a:pt x="462646" y="278608"/>
                  <a:pt x="500601" y="250208"/>
                  <a:pt x="532446" y="245659"/>
                </a:cubicBezTo>
                <a:cubicBezTo>
                  <a:pt x="546094" y="236561"/>
                  <a:pt x="568566" y="234041"/>
                  <a:pt x="573390" y="218364"/>
                </a:cubicBezTo>
                <a:cubicBezTo>
                  <a:pt x="628065" y="40670"/>
                  <a:pt x="527994" y="87920"/>
                  <a:pt x="627981" y="54591"/>
                </a:cubicBezTo>
                <a:cubicBezTo>
                  <a:pt x="636341" y="58771"/>
                  <a:pt x="714745" y="95151"/>
                  <a:pt x="723515" y="109182"/>
                </a:cubicBezTo>
                <a:cubicBezTo>
                  <a:pt x="738764" y="133580"/>
                  <a:pt x="750811" y="191068"/>
                  <a:pt x="750811" y="191068"/>
                </a:cubicBezTo>
                <a:cubicBezTo>
                  <a:pt x="755360" y="227462"/>
                  <a:pt x="741546" y="271610"/>
                  <a:pt x="764458" y="300250"/>
                </a:cubicBezTo>
                <a:cubicBezTo>
                  <a:pt x="776515" y="315322"/>
                  <a:pt x="795172" y="275674"/>
                  <a:pt x="805402" y="259307"/>
                </a:cubicBezTo>
                <a:cubicBezTo>
                  <a:pt x="818386" y="238532"/>
                  <a:pt x="822747" y="213455"/>
                  <a:pt x="832697" y="191068"/>
                </a:cubicBezTo>
                <a:cubicBezTo>
                  <a:pt x="840960" y="172477"/>
                  <a:pt x="850894" y="154674"/>
                  <a:pt x="859993" y="136477"/>
                </a:cubicBezTo>
                <a:cubicBezTo>
                  <a:pt x="868391" y="102884"/>
                  <a:pt x="887987" y="60888"/>
                  <a:pt x="859993" y="27295"/>
                </a:cubicBezTo>
                <a:cubicBezTo>
                  <a:pt x="846969" y="11666"/>
                  <a:pt x="823599" y="9098"/>
                  <a:pt x="805402" y="0"/>
                </a:cubicBezTo>
                <a:cubicBezTo>
                  <a:pt x="778106" y="4549"/>
                  <a:pt x="751018" y="10591"/>
                  <a:pt x="723515" y="13647"/>
                </a:cubicBezTo>
                <a:cubicBezTo>
                  <a:pt x="669070" y="19696"/>
                  <a:pt x="612100" y="11185"/>
                  <a:pt x="559742" y="27295"/>
                </a:cubicBezTo>
                <a:cubicBezTo>
                  <a:pt x="545992" y="31526"/>
                  <a:pt x="554074" y="56269"/>
                  <a:pt x="546094" y="68239"/>
                </a:cubicBezTo>
                <a:cubicBezTo>
                  <a:pt x="531002" y="90877"/>
                  <a:pt x="489384" y="123889"/>
                  <a:pt x="464208" y="136477"/>
                </a:cubicBezTo>
                <a:cubicBezTo>
                  <a:pt x="451341" y="142911"/>
                  <a:pt x="436912" y="145576"/>
                  <a:pt x="423264" y="150125"/>
                </a:cubicBezTo>
                <a:cubicBezTo>
                  <a:pt x="358942" y="246610"/>
                  <a:pt x="439661" y="127169"/>
                  <a:pt x="355026" y="245659"/>
                </a:cubicBezTo>
                <a:cubicBezTo>
                  <a:pt x="345492" y="259007"/>
                  <a:pt x="338231" y="274002"/>
                  <a:pt x="327730" y="286603"/>
                </a:cubicBezTo>
                <a:cubicBezTo>
                  <a:pt x="240156" y="391692"/>
                  <a:pt x="327266" y="266830"/>
                  <a:pt x="259491" y="368489"/>
                </a:cubicBezTo>
                <a:cubicBezTo>
                  <a:pt x="236745" y="363940"/>
                  <a:pt x="212972" y="362987"/>
                  <a:pt x="191252" y="354842"/>
                </a:cubicBezTo>
                <a:cubicBezTo>
                  <a:pt x="177951" y="349854"/>
                  <a:pt x="98853" y="288954"/>
                  <a:pt x="95718" y="286603"/>
                </a:cubicBezTo>
                <a:cubicBezTo>
                  <a:pt x="5261" y="105685"/>
                  <a:pt x="130361" y="333319"/>
                  <a:pt x="27479" y="204716"/>
                </a:cubicBezTo>
                <a:cubicBezTo>
                  <a:pt x="18492" y="193483"/>
                  <a:pt x="0" y="167725"/>
                  <a:pt x="13832" y="163773"/>
                </a:cubicBezTo>
                <a:cubicBezTo>
                  <a:pt x="49098" y="153697"/>
                  <a:pt x="86620" y="172872"/>
                  <a:pt x="123014" y="177421"/>
                </a:cubicBezTo>
                <a:cubicBezTo>
                  <a:pt x="136662" y="191069"/>
                  <a:pt x="149130" y="206008"/>
                  <a:pt x="163957" y="218364"/>
                </a:cubicBezTo>
                <a:cubicBezTo>
                  <a:pt x="176558" y="228865"/>
                  <a:pt x="193302" y="234061"/>
                  <a:pt x="204900" y="245659"/>
                </a:cubicBezTo>
                <a:cubicBezTo>
                  <a:pt x="295885" y="336644"/>
                  <a:pt x="163959" y="241112"/>
                  <a:pt x="273139" y="313898"/>
                </a:cubicBezTo>
                <a:cubicBezTo>
                  <a:pt x="277688" y="345743"/>
                  <a:pt x="281770" y="377658"/>
                  <a:pt x="286787" y="409433"/>
                </a:cubicBezTo>
                <a:cubicBezTo>
                  <a:pt x="326144" y="658698"/>
                  <a:pt x="262204" y="575936"/>
                  <a:pt x="573390" y="559558"/>
                </a:cubicBezTo>
                <a:cubicBezTo>
                  <a:pt x="577939" y="541361"/>
                  <a:pt x="583953" y="523469"/>
                  <a:pt x="587037" y="504967"/>
                </a:cubicBezTo>
                <a:cubicBezTo>
                  <a:pt x="593067" y="468789"/>
                  <a:pt x="580340" y="426302"/>
                  <a:pt x="600685" y="395785"/>
                </a:cubicBezTo>
                <a:cubicBezTo>
                  <a:pt x="609784" y="382137"/>
                  <a:pt x="627981" y="413982"/>
                  <a:pt x="641629" y="423080"/>
                </a:cubicBezTo>
                <a:cubicBezTo>
                  <a:pt x="653365" y="440685"/>
                  <a:pt x="688231" y="498785"/>
                  <a:pt x="709867" y="504967"/>
                </a:cubicBezTo>
                <a:cubicBezTo>
                  <a:pt x="727902" y="510120"/>
                  <a:pt x="746261" y="495868"/>
                  <a:pt x="764458" y="491319"/>
                </a:cubicBezTo>
                <a:cubicBezTo>
                  <a:pt x="773557" y="477671"/>
                  <a:pt x="790122" y="466697"/>
                  <a:pt x="791754" y="450376"/>
                </a:cubicBezTo>
                <a:cubicBezTo>
                  <a:pt x="794955" y="418368"/>
                  <a:pt x="778106" y="354842"/>
                  <a:pt x="778106" y="354842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Flowchart: Connector 9"/>
          <p:cNvSpPr/>
          <p:nvPr/>
        </p:nvSpPr>
        <p:spPr>
          <a:xfrm>
            <a:off x="3048000" y="5486400"/>
            <a:ext cx="76200" cy="762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rot="10800000" flipV="1">
            <a:off x="5943600" y="4953000"/>
            <a:ext cx="1143000" cy="3048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3" name="TextBox 16"/>
          <p:cNvSpPr txBox="1">
            <a:spLocks noChangeArrowheads="1"/>
          </p:cNvSpPr>
          <p:nvPr/>
        </p:nvSpPr>
        <p:spPr bwMode="auto">
          <a:xfrm>
            <a:off x="7162800" y="4648200"/>
            <a:ext cx="1981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CELL MEMBRANE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600200" y="5105400"/>
            <a:ext cx="12192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5" name="Rectangle 20"/>
          <p:cNvSpPr>
            <a:spLocks noChangeArrowheads="1"/>
          </p:cNvSpPr>
          <p:nvPr/>
        </p:nvSpPr>
        <p:spPr bwMode="auto">
          <a:xfrm>
            <a:off x="685800" y="4876800"/>
            <a:ext cx="10175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Nucleus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rot="10800000">
            <a:off x="5029200" y="5867400"/>
            <a:ext cx="1447800" cy="381000"/>
          </a:xfrm>
          <a:prstGeom prst="straightConnector1">
            <a:avLst/>
          </a:prstGeom>
          <a:ln w="3492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7" name="Rectangle 25"/>
          <p:cNvSpPr>
            <a:spLocks noChangeArrowheads="1"/>
          </p:cNvSpPr>
          <p:nvPr/>
        </p:nvSpPr>
        <p:spPr bwMode="auto">
          <a:xfrm>
            <a:off x="6400800" y="6096000"/>
            <a:ext cx="1274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Cytoplasm</a:t>
            </a:r>
          </a:p>
        </p:txBody>
      </p:sp>
    </p:spTree>
    <p:extLst>
      <p:ext uri="{BB962C8B-B14F-4D97-AF65-F5344CB8AC3E}">
        <p14:creationId xmlns:p14="http://schemas.microsoft.com/office/powerpoint/2010/main" val="3280260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pPr indent="0" algn="ctr" eaLnBrk="1" fontAlgn="auto" hangingPunct="1">
              <a:spcAft>
                <a:spcPts val="0"/>
              </a:spcAft>
              <a:defRPr/>
            </a:pPr>
            <a:r>
              <a:rPr lang="en-US" sz="54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</a:rPr>
              <a:t>Interphase</a:t>
            </a:r>
            <a:endParaRPr lang="en-US" sz="54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j-ea"/>
            </a:endParaRPr>
          </a:p>
        </p:txBody>
      </p:sp>
      <p:sp>
        <p:nvSpPr>
          <p:cNvPr id="12291" name="Text Box 8"/>
          <p:cNvSpPr txBox="1">
            <a:spLocks noChangeArrowheads="1"/>
          </p:cNvSpPr>
          <p:nvPr/>
        </p:nvSpPr>
        <p:spPr bwMode="auto">
          <a:xfrm>
            <a:off x="609600" y="19050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2292" name="Text Box 9"/>
          <p:cNvSpPr txBox="1">
            <a:spLocks noChangeArrowheads="1"/>
          </p:cNvSpPr>
          <p:nvPr/>
        </p:nvSpPr>
        <p:spPr bwMode="auto">
          <a:xfrm>
            <a:off x="762000" y="2057400"/>
            <a:ext cx="3505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12293" name="Text Box 10"/>
          <p:cNvSpPr txBox="1">
            <a:spLocks noChangeArrowheads="1"/>
          </p:cNvSpPr>
          <p:nvPr/>
        </p:nvSpPr>
        <p:spPr bwMode="auto">
          <a:xfrm>
            <a:off x="1219200" y="1828800"/>
            <a:ext cx="2819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Animal Cell</a:t>
            </a:r>
          </a:p>
        </p:txBody>
      </p:sp>
      <p:sp>
        <p:nvSpPr>
          <p:cNvPr id="12294" name="Text Box 11"/>
          <p:cNvSpPr txBox="1">
            <a:spLocks noChangeArrowheads="1"/>
          </p:cNvSpPr>
          <p:nvPr/>
        </p:nvSpPr>
        <p:spPr bwMode="auto">
          <a:xfrm>
            <a:off x="5562600" y="1752600"/>
            <a:ext cx="2514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600"/>
              <a:t>Plant Cell</a:t>
            </a:r>
          </a:p>
        </p:txBody>
      </p:sp>
      <p:pic>
        <p:nvPicPr>
          <p:cNvPr id="12295" name="Picture 12" descr="animal_interphase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8200" y="2681288"/>
            <a:ext cx="3429000" cy="3429000"/>
          </a:xfrm>
          <a:noFill/>
        </p:spPr>
      </p:pic>
      <p:pic>
        <p:nvPicPr>
          <p:cNvPr id="12296" name="Picture 13" descr="plant_interpha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91100" y="2681288"/>
            <a:ext cx="3429000" cy="3429000"/>
          </a:xfrm>
          <a:noFill/>
        </p:spPr>
      </p:pic>
      <p:sp>
        <p:nvSpPr>
          <p:cNvPr id="12297" name="Text Box 14"/>
          <p:cNvSpPr txBox="1">
            <a:spLocks noChangeArrowheads="1"/>
          </p:cNvSpPr>
          <p:nvPr/>
        </p:nvSpPr>
        <p:spPr bwMode="auto">
          <a:xfrm>
            <a:off x="1676400" y="6324600"/>
            <a:ext cx="693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400"/>
              <a:t>Photographs from: http://www.bioweb.uncc.edu/biol1110/Stages.htm</a:t>
            </a:r>
          </a:p>
        </p:txBody>
      </p:sp>
    </p:spTree>
    <p:extLst>
      <p:ext uri="{BB962C8B-B14F-4D97-AF65-F5344CB8AC3E}">
        <p14:creationId xmlns:p14="http://schemas.microsoft.com/office/powerpoint/2010/main" val="1975420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>
                <a:cs typeface="+mj-cs"/>
              </a:rPr>
              <a:t>Interphase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>
                <a:solidFill>
                  <a:srgbClr val="FFFF00"/>
                </a:solidFill>
                <a:cs typeface="+mn-cs"/>
              </a:rPr>
              <a:t>G</a:t>
            </a:r>
            <a:r>
              <a:rPr lang="en-US" baseline="-25000" smtClean="0">
                <a:solidFill>
                  <a:srgbClr val="FFFF00"/>
                </a:solidFill>
                <a:cs typeface="+mn-cs"/>
              </a:rPr>
              <a:t>1</a:t>
            </a:r>
            <a:r>
              <a:rPr lang="en-US" smtClean="0">
                <a:solidFill>
                  <a:srgbClr val="FFFF00"/>
                </a:solidFill>
                <a:cs typeface="+mn-cs"/>
              </a:rPr>
              <a:t> </a:t>
            </a:r>
            <a:r>
              <a:rPr lang="en-US" smtClean="0">
                <a:cs typeface="+mn-cs"/>
              </a:rPr>
              <a:t>- </a:t>
            </a:r>
            <a:r>
              <a:rPr lang="en-US" sz="2800" smtClean="0">
                <a:cs typeface="+mn-cs"/>
              </a:rPr>
              <a:t>Cells undergo majority of growth</a:t>
            </a:r>
          </a:p>
          <a:p>
            <a:pPr eaLnBrk="1" hangingPunct="1">
              <a:defRPr/>
            </a:pPr>
            <a:r>
              <a:rPr lang="en-US" smtClean="0">
                <a:solidFill>
                  <a:srgbClr val="FFFF00"/>
                </a:solidFill>
                <a:cs typeface="+mn-cs"/>
              </a:rPr>
              <a:t>S</a:t>
            </a:r>
            <a:r>
              <a:rPr lang="en-US" smtClean="0">
                <a:cs typeface="+mn-cs"/>
              </a:rPr>
              <a:t> - </a:t>
            </a:r>
            <a:r>
              <a:rPr lang="en-US" sz="2800" smtClean="0">
                <a:cs typeface="+mn-cs"/>
              </a:rPr>
              <a:t>Each chromosome replicates (</a:t>
            </a:r>
            <a:r>
              <a:rPr lang="en-US" sz="2800" smtClean="0">
                <a:solidFill>
                  <a:srgbClr val="FF9900"/>
                </a:solidFill>
                <a:cs typeface="+mn-cs"/>
              </a:rPr>
              <a:t>Synthesizes</a:t>
            </a:r>
            <a:r>
              <a:rPr lang="en-US" sz="2800" smtClean="0">
                <a:cs typeface="+mn-cs"/>
              </a:rPr>
              <a:t>) to produce </a:t>
            </a:r>
            <a:r>
              <a:rPr lang="en-US" sz="2800" smtClean="0">
                <a:solidFill>
                  <a:srgbClr val="FFFF00"/>
                </a:solidFill>
                <a:cs typeface="+mn-cs"/>
              </a:rPr>
              <a:t>sister chromatids</a:t>
            </a:r>
          </a:p>
          <a:p>
            <a:pPr lvl="1" eaLnBrk="1" hangingPunct="1">
              <a:defRPr/>
            </a:pPr>
            <a:r>
              <a:rPr lang="en-US" sz="2800" smtClean="0"/>
              <a:t>Attached at </a:t>
            </a:r>
            <a:r>
              <a:rPr lang="en-US" sz="2800" smtClean="0">
                <a:solidFill>
                  <a:srgbClr val="FFFF00"/>
                </a:solidFill>
              </a:rPr>
              <a:t>centromere</a:t>
            </a:r>
          </a:p>
          <a:p>
            <a:pPr lvl="1" eaLnBrk="1" hangingPunct="1">
              <a:defRPr/>
            </a:pPr>
            <a:r>
              <a:rPr lang="en-US" sz="2800" smtClean="0"/>
              <a:t>Contains attachment site (</a:t>
            </a:r>
            <a:r>
              <a:rPr lang="en-US" sz="2800" smtClean="0">
                <a:solidFill>
                  <a:srgbClr val="FFFF00"/>
                </a:solidFill>
              </a:rPr>
              <a:t>kinetochore</a:t>
            </a:r>
            <a:r>
              <a:rPr lang="en-US" sz="2800" smtClean="0"/>
              <a:t>)</a:t>
            </a:r>
          </a:p>
          <a:p>
            <a:pPr eaLnBrk="1" hangingPunct="1">
              <a:defRPr/>
            </a:pPr>
            <a:r>
              <a:rPr lang="en-US" smtClean="0">
                <a:solidFill>
                  <a:srgbClr val="FFFF00"/>
                </a:solidFill>
                <a:cs typeface="+mn-cs"/>
              </a:rPr>
              <a:t>G</a:t>
            </a:r>
            <a:r>
              <a:rPr lang="en-US" baseline="-25000" smtClean="0">
                <a:solidFill>
                  <a:srgbClr val="FFFF00"/>
                </a:solidFill>
                <a:cs typeface="+mn-cs"/>
              </a:rPr>
              <a:t>2 </a:t>
            </a:r>
            <a:r>
              <a:rPr lang="en-US" smtClean="0">
                <a:cs typeface="+mn-cs"/>
              </a:rPr>
              <a:t>- </a:t>
            </a:r>
            <a:r>
              <a:rPr lang="en-US" sz="2800" smtClean="0">
                <a:cs typeface="+mn-cs"/>
              </a:rPr>
              <a:t>Chromosomes condense - Assemble machinery for division such as centrioles</a:t>
            </a:r>
          </a:p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33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1200</Words>
  <Application>Microsoft Macintosh PowerPoint</Application>
  <PresentationFormat>On-screen Show (4:3)</PresentationFormat>
  <Paragraphs>359</Paragraphs>
  <Slides>53</Slides>
  <Notes>22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The Cell Cycle</vt:lpstr>
      <vt:lpstr>Phases of the Cell Cycle</vt:lpstr>
      <vt:lpstr>Interphase – G2 Stage</vt:lpstr>
      <vt:lpstr>Mitosis</vt:lpstr>
      <vt:lpstr>PowerPoint Presentation</vt:lpstr>
      <vt:lpstr>Cell Division Occurs in a series of stages of phases </vt:lpstr>
      <vt:lpstr>Interphase  occurs before mitosis begins</vt:lpstr>
      <vt:lpstr>Interphase</vt:lpstr>
      <vt:lpstr>Interphase</vt:lpstr>
      <vt:lpstr>What’s Happening in Interphase?</vt:lpstr>
      <vt:lpstr>PowerPoint Presentation</vt:lpstr>
      <vt:lpstr>Mitosis</vt:lpstr>
      <vt:lpstr>Four Mitotic Stages</vt:lpstr>
      <vt:lpstr>Prophase  1st step in Mitosis</vt:lpstr>
      <vt:lpstr>Prophase</vt:lpstr>
      <vt:lpstr>PowerPoint Presentation</vt:lpstr>
      <vt:lpstr>Early Prophase</vt:lpstr>
      <vt:lpstr>Late Prophase</vt:lpstr>
      <vt:lpstr>Late Prophase</vt:lpstr>
      <vt:lpstr>Spindle Fiber attached to Chromosome</vt:lpstr>
      <vt:lpstr>Review of Prophase</vt:lpstr>
      <vt:lpstr>Spindle Fibers</vt:lpstr>
      <vt:lpstr>Sketch The Spindle</vt:lpstr>
      <vt:lpstr>Metaphase   2nd step in Mitosis</vt:lpstr>
      <vt:lpstr>Metaphase</vt:lpstr>
      <vt:lpstr>Metaphase</vt:lpstr>
      <vt:lpstr>Metaphase</vt:lpstr>
      <vt:lpstr>Metaphase</vt:lpstr>
      <vt:lpstr>PowerPoint Presentation</vt:lpstr>
      <vt:lpstr>Review of Metaphase</vt:lpstr>
      <vt:lpstr>The Mitotic Spindle</vt:lpstr>
      <vt:lpstr>The Mitotic Spindle</vt:lpstr>
      <vt:lpstr>Anaphase  3rd step in Mitosis</vt:lpstr>
      <vt:lpstr>Anaphase</vt:lpstr>
      <vt:lpstr>Anaphase</vt:lpstr>
      <vt:lpstr>PowerPoint Presentation</vt:lpstr>
      <vt:lpstr>Anaphase Review</vt:lpstr>
      <vt:lpstr>Telophase  4th step in Mitosis</vt:lpstr>
      <vt:lpstr>Telophase</vt:lpstr>
      <vt:lpstr>Telophase</vt:lpstr>
      <vt:lpstr>PowerPoint Presentation</vt:lpstr>
      <vt:lpstr>Comparison of Anaphase &amp; Telophase</vt:lpstr>
      <vt:lpstr>Cytokinesis occurs after mitosis  </vt:lpstr>
      <vt:lpstr>Cytokinesis</vt:lpstr>
      <vt:lpstr>Cytokinesis</vt:lpstr>
      <vt:lpstr>Cytokinesis</vt:lpstr>
      <vt:lpstr>Cytokinesis In Animal And Plant Cells</vt:lpstr>
      <vt:lpstr>PowerPoint Presentation</vt:lpstr>
      <vt:lpstr>Cell Cycle</vt:lpstr>
      <vt:lpstr>Mitotic Division of an Animal Cell</vt:lpstr>
      <vt:lpstr>Mitotic Division of an Animal Cell</vt:lpstr>
      <vt:lpstr>Mitosis in a plant cell</vt:lpstr>
      <vt:lpstr>Sketch the Cell Cycle</vt:lpstr>
    </vt:vector>
  </TitlesOfParts>
  <Company>IISER Mohali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Phases of the Cell Cycle</dc:title>
  <dc:creator>Rajesh Ramachandran</dc:creator>
  <cp:lastModifiedBy>Rajesh Ramachandran</cp:lastModifiedBy>
  <cp:revision>11</cp:revision>
  <dcterms:created xsi:type="dcterms:W3CDTF">2013-02-11T04:20:06Z</dcterms:created>
  <dcterms:modified xsi:type="dcterms:W3CDTF">2014-02-21T02:19:41Z</dcterms:modified>
</cp:coreProperties>
</file>

<file path=docProps/thumbnail.jpeg>
</file>